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handoutMasterIdLst>
    <p:handoutMasterId r:id="rId29"/>
  </p:handoutMasterIdLst>
  <p:sldIdLst>
    <p:sldId id="256" r:id="rId2"/>
    <p:sldId id="257" r:id="rId3"/>
    <p:sldId id="258" r:id="rId4"/>
    <p:sldId id="259" r:id="rId5"/>
    <p:sldId id="261" r:id="rId6"/>
    <p:sldId id="262" r:id="rId7"/>
    <p:sldId id="263" r:id="rId8"/>
    <p:sldId id="264" r:id="rId9"/>
    <p:sldId id="265" r:id="rId10"/>
    <p:sldId id="268" r:id="rId11"/>
    <p:sldId id="269" r:id="rId12"/>
    <p:sldId id="279" r:id="rId13"/>
    <p:sldId id="280" r:id="rId14"/>
    <p:sldId id="260" r:id="rId15"/>
    <p:sldId id="271" r:id="rId16"/>
    <p:sldId id="272" r:id="rId17"/>
    <p:sldId id="270" r:id="rId18"/>
    <p:sldId id="273" r:id="rId19"/>
    <p:sldId id="277" r:id="rId20"/>
    <p:sldId id="278" r:id="rId21"/>
    <p:sldId id="276" r:id="rId22"/>
    <p:sldId id="274" r:id="rId23"/>
    <p:sldId id="281" r:id="rId24"/>
    <p:sldId id="282" r:id="rId25"/>
    <p:sldId id="275"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41" autoAdjust="0"/>
    <p:restoredTop sz="74863" autoAdjust="0"/>
  </p:normalViewPr>
  <p:slideViewPr>
    <p:cSldViewPr>
      <p:cViewPr varScale="1">
        <p:scale>
          <a:sx n="56" d="100"/>
          <a:sy n="56" d="100"/>
        </p:scale>
        <p:origin x="-78" y="-420"/>
      </p:cViewPr>
      <p:guideLst>
        <p:guide orient="horz" pos="2160"/>
        <p:guide pos="2880"/>
      </p:guideLst>
    </p:cSldViewPr>
  </p:slideViewPr>
  <p:outlineViewPr>
    <p:cViewPr>
      <p:scale>
        <a:sx n="33" d="100"/>
        <a:sy n="33" d="100"/>
      </p:scale>
      <p:origin x="0" y="18042"/>
    </p:cViewPr>
  </p:outlineViewPr>
  <p:notesTextViewPr>
    <p:cViewPr>
      <p:scale>
        <a:sx n="1" d="1"/>
        <a:sy n="1" d="1"/>
      </p:scale>
      <p:origin x="0" y="0"/>
    </p:cViewPr>
  </p:notesTextViewPr>
  <p:notesViewPr>
    <p:cSldViewPr>
      <p:cViewPr varScale="1">
        <p:scale>
          <a:sx n="64" d="100"/>
          <a:sy n="64" d="100"/>
        </p:scale>
        <p:origin x="-10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33400"/>
          </a:xfrm>
          <a:prstGeom prst="rect">
            <a:avLst/>
          </a:prstGeom>
        </p:spPr>
        <p:txBody>
          <a:bodyPr vert="horz" lIns="91440" tIns="45720" rIns="91440" bIns="45720" rtlCol="0"/>
          <a:lstStyle>
            <a:lvl1pPr algn="l">
              <a:defRPr sz="1200"/>
            </a:lvl1pPr>
          </a:lstStyle>
          <a:p>
            <a:r>
              <a:rPr lang="en-US" dirty="0" smtClean="0"/>
              <a:t>The ABCs of MLT: A Music Therapist’s Introduction to Music Learning Theory</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2014 AMTA Conference; Louisville, KY</a:t>
            </a:r>
          </a:p>
          <a:p>
            <a:r>
              <a:rPr lang="en-US" dirty="0" smtClean="0"/>
              <a:t>11/9/2014</a:t>
            </a:r>
            <a:endParaRPr lang="en-US" dirty="0" smtClean="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0267A0-3931-4A43-B2E2-647D384F6180}" type="slidenum">
              <a:rPr lang="en-US" smtClean="0"/>
              <a:t>‹#›</a:t>
            </a:fld>
            <a:endParaRPr lang="en-US"/>
          </a:p>
        </p:txBody>
      </p:sp>
      <p:sp>
        <p:nvSpPr>
          <p:cNvPr id="6" name="Date Placeholder 5"/>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Kellee Coviak Hansen, MT-BC</a:t>
            </a:r>
          </a:p>
          <a:p>
            <a:r>
              <a:rPr lang="en-US" dirty="0" smtClean="0"/>
              <a:t>kellee@codamts.com</a:t>
            </a:r>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31153-0ECD-4530-9DAE-FF5865B0D7C2}" type="datetimeFigureOut">
              <a:rPr lang="en-US" smtClean="0"/>
              <a:pPr/>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0FF1D-4FDC-4A93-A567-07D4444D34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level builds on previous levels</a:t>
            </a:r>
          </a:p>
          <a:p>
            <a:endParaRPr lang="en-US" dirty="0" smtClean="0"/>
          </a:p>
          <a:p>
            <a:r>
              <a:rPr lang="en-US" dirty="0" smtClean="0"/>
              <a:t>Remember language learning sequence: </a:t>
            </a:r>
          </a:p>
          <a:p>
            <a:pPr marL="228600" lvl="1" indent="0"/>
            <a:r>
              <a:rPr lang="en-US" sz="2400" dirty="0" smtClean="0"/>
              <a:t>Listening</a:t>
            </a:r>
          </a:p>
          <a:p>
            <a:pPr marL="228600" lvl="1" indent="0"/>
            <a:r>
              <a:rPr lang="en-US" sz="2400" dirty="0" smtClean="0"/>
              <a:t>Speaking</a:t>
            </a:r>
          </a:p>
          <a:p>
            <a:pPr marL="228600" lvl="1" indent="0"/>
            <a:r>
              <a:rPr lang="en-US" sz="2400" dirty="0" smtClean="0"/>
              <a:t>Reading</a:t>
            </a:r>
          </a:p>
          <a:p>
            <a:pPr marL="228600" lvl="1" indent="0"/>
            <a:r>
              <a:rPr lang="en-US" sz="2400" dirty="0" smtClean="0"/>
              <a:t>Writing</a:t>
            </a:r>
          </a:p>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Drunken Sailor in </a:t>
            </a:r>
            <a:r>
              <a:rPr lang="en-US" dirty="0" err="1" smtClean="0"/>
              <a:t>Mixolydian</a:t>
            </a:r>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Rationale</a:t>
            </a:r>
            <a:r>
              <a:rPr lang="en-US" baseline="0" dirty="0" smtClean="0"/>
              <a:t> behind Gordon syllables:</a:t>
            </a:r>
          </a:p>
          <a:p>
            <a:pPr>
              <a:buFontTx/>
              <a:buChar char="-"/>
            </a:pPr>
            <a:r>
              <a:rPr lang="en-US" baseline="0" dirty="0" err="1" smtClean="0"/>
              <a:t>Macrobeat</a:t>
            </a:r>
            <a:r>
              <a:rPr lang="en-US" baseline="0" dirty="0" smtClean="0"/>
              <a:t> is always the same syllable (Du)</a:t>
            </a:r>
          </a:p>
          <a:p>
            <a:pPr>
              <a:buFontTx/>
              <a:buChar char="-"/>
            </a:pPr>
            <a:r>
              <a:rPr lang="en-US" baseline="0" dirty="0" smtClean="0"/>
              <a:t> Syllables at the front of the mouth are easiest for children</a:t>
            </a:r>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who have a high level of</a:t>
            </a:r>
            <a:r>
              <a:rPr lang="en-US" baseline="0" dirty="0" smtClean="0"/>
              <a:t> achievement music also have a high level of music aptitude, but there are students who have low music achievement and high music aptitude.  Aptitude tests help teachers identify students whose needs are not being met.</a:t>
            </a:r>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 does not have a “method” </a:t>
            </a:r>
            <a:r>
              <a:rPr lang="en-US" dirty="0" smtClean="0">
                <a:latin typeface="Century Gothic"/>
              </a:rPr>
              <a:t>→</a:t>
            </a:r>
            <a:r>
              <a:rPr lang="en-US" dirty="0" smtClean="0"/>
              <a:t> emphasizes sequential</a:t>
            </a:r>
            <a:r>
              <a:rPr lang="en-US" baseline="0" dirty="0" smtClean="0"/>
              <a:t> learning and adapting to individual needs.</a:t>
            </a:r>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20FF1D-4FDC-4A93-A567-07D4444D345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AFD2390-61BB-49D7-B401-053C08C422C1}" type="datetimeFigureOut">
              <a:rPr lang="en-US" smtClean="0"/>
              <a:pPr/>
              <a:t>10/31/2014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8B897584-7196-455B-828F-4F5B2C7DA307}"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4" name="Slide Number Placeholder 13"/>
          <p:cNvSpPr>
            <a:spLocks noGrp="1"/>
          </p:cNvSpPr>
          <p:nvPr>
            <p:ph type="sldNum" sz="quarter" idx="11"/>
          </p:nvPr>
        </p:nvSpPr>
        <p:spPr/>
        <p:txBody>
          <a:bodyPr/>
          <a:lstStyle/>
          <a:p>
            <a:fld id="{8B897584-7196-455B-828F-4F5B2C7DA307}"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4" name="Slide Number Placeholder 13"/>
          <p:cNvSpPr>
            <a:spLocks noGrp="1"/>
          </p:cNvSpPr>
          <p:nvPr>
            <p:ph type="sldNum" sz="quarter" idx="11"/>
          </p:nvPr>
        </p:nvSpPr>
        <p:spPr/>
        <p:txBody>
          <a:bodyPr/>
          <a:lstStyle/>
          <a:p>
            <a:fld id="{8B897584-7196-455B-828F-4F5B2C7DA307}"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1" name="Slide Number Placeholder 10"/>
          <p:cNvSpPr>
            <a:spLocks noGrp="1"/>
          </p:cNvSpPr>
          <p:nvPr>
            <p:ph type="sldNum" sz="quarter" idx="11"/>
          </p:nvPr>
        </p:nvSpPr>
        <p:spPr/>
        <p:txBody>
          <a:bodyPr/>
          <a:lstStyle/>
          <a:p>
            <a:fld id="{8B897584-7196-455B-828F-4F5B2C7DA307}"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DAFD2390-61BB-49D7-B401-053C08C422C1}" type="datetimeFigureOut">
              <a:rPr lang="en-US" smtClean="0"/>
              <a:pPr/>
              <a:t>10/31/2014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8B897584-7196-455B-828F-4F5B2C7DA307}"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3" name="Slide Number Placeholder 12"/>
          <p:cNvSpPr>
            <a:spLocks noGrp="1"/>
          </p:cNvSpPr>
          <p:nvPr>
            <p:ph type="sldNum" sz="quarter" idx="11"/>
          </p:nvPr>
        </p:nvSpPr>
        <p:spPr/>
        <p:txBody>
          <a:bodyPr/>
          <a:lstStyle/>
          <a:p>
            <a:fld id="{8B897584-7196-455B-828F-4F5B2C7DA30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4" name="Slide Number Placeholder 13"/>
          <p:cNvSpPr>
            <a:spLocks noGrp="1"/>
          </p:cNvSpPr>
          <p:nvPr>
            <p:ph type="sldNum" sz="quarter" idx="11"/>
          </p:nvPr>
        </p:nvSpPr>
        <p:spPr/>
        <p:txBody>
          <a:bodyPr/>
          <a:lstStyle/>
          <a:p>
            <a:fld id="{8B897584-7196-455B-828F-4F5B2C7DA307}"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0" name="Slide Number Placeholder 9"/>
          <p:cNvSpPr>
            <a:spLocks noGrp="1"/>
          </p:cNvSpPr>
          <p:nvPr>
            <p:ph type="sldNum" sz="quarter" idx="11"/>
          </p:nvPr>
        </p:nvSpPr>
        <p:spPr/>
        <p:txBody>
          <a:bodyPr/>
          <a:lstStyle/>
          <a:p>
            <a:fld id="{8B897584-7196-455B-828F-4F5B2C7DA307}"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9" name="Slide Number Placeholder 8"/>
          <p:cNvSpPr>
            <a:spLocks noGrp="1"/>
          </p:cNvSpPr>
          <p:nvPr>
            <p:ph type="sldNum" sz="quarter" idx="11"/>
          </p:nvPr>
        </p:nvSpPr>
        <p:spPr/>
        <p:txBody>
          <a:bodyPr/>
          <a:lstStyle/>
          <a:p>
            <a:fld id="{8B897584-7196-455B-828F-4F5B2C7DA30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6" name="Slide Number Placeholder 15"/>
          <p:cNvSpPr>
            <a:spLocks noGrp="1"/>
          </p:cNvSpPr>
          <p:nvPr>
            <p:ph type="sldNum" sz="quarter" idx="11"/>
          </p:nvPr>
        </p:nvSpPr>
        <p:spPr/>
        <p:txBody>
          <a:bodyPr/>
          <a:lstStyle/>
          <a:p>
            <a:fld id="{8B897584-7196-455B-828F-4F5B2C7DA30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DAFD2390-61BB-49D7-B401-053C08C422C1}" type="datetimeFigureOut">
              <a:rPr lang="en-US" smtClean="0"/>
              <a:pPr/>
              <a:t>10/31/2014</a:t>
            </a:fld>
            <a:endParaRPr lang="en-US"/>
          </a:p>
        </p:txBody>
      </p:sp>
      <p:sp>
        <p:nvSpPr>
          <p:cNvPr id="17" name="Slide Number Placeholder 16"/>
          <p:cNvSpPr>
            <a:spLocks noGrp="1"/>
          </p:cNvSpPr>
          <p:nvPr>
            <p:ph type="sldNum" sz="quarter" idx="11"/>
          </p:nvPr>
        </p:nvSpPr>
        <p:spPr/>
        <p:txBody>
          <a:bodyPr/>
          <a:lstStyle/>
          <a:p>
            <a:fld id="{8B897584-7196-455B-828F-4F5B2C7DA307}"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8B897584-7196-455B-828F-4F5B2C7DA307}"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AFD2390-61BB-49D7-B401-053C08C422C1}" type="datetimeFigureOut">
              <a:rPr lang="en-US" smtClean="0"/>
              <a:pPr/>
              <a:t>10/31/2014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llee@codamt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p.me/P2c22o-5O"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Users\Kellee\Videos\MLT%20-%20Drunken%20Sailor.wmv" TargetMode="External"/><Relationship Id="rId5" Type="http://schemas.openxmlformats.org/officeDocument/2006/relationships/hyperlink" Target="MLT%20Presentation/Tonalities%20Handout.pdf"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MLT%20Presentation/Meters%20Handout.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Instrument%20Mounts.wm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iml.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giamusic.com/bios/edwin-gord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giml.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267200"/>
            <a:ext cx="5105400" cy="1143000"/>
          </a:xfrm>
        </p:spPr>
        <p:txBody>
          <a:bodyPr>
            <a:normAutofit/>
          </a:bodyPr>
          <a:lstStyle/>
          <a:p>
            <a:r>
              <a:rPr lang="en-US" sz="2400" dirty="0" err="1" smtClean="0"/>
              <a:t>Kellee</a:t>
            </a:r>
            <a:r>
              <a:rPr lang="en-US" sz="2400" dirty="0" smtClean="0"/>
              <a:t> </a:t>
            </a:r>
            <a:r>
              <a:rPr lang="en-US" sz="2400" dirty="0" err="1" smtClean="0"/>
              <a:t>Coviak</a:t>
            </a:r>
            <a:r>
              <a:rPr lang="en-US" sz="2400" dirty="0" smtClean="0"/>
              <a:t> Hansen, MT-BC</a:t>
            </a:r>
          </a:p>
          <a:p>
            <a:r>
              <a:rPr lang="en-US" sz="1600" dirty="0" smtClean="0"/>
              <a:t>CODA Music Therapy Services, LLC </a:t>
            </a:r>
            <a:r>
              <a:rPr lang="en-US" sz="1600" dirty="0"/>
              <a:t> </a:t>
            </a:r>
            <a:r>
              <a:rPr lang="en-US" sz="1600" dirty="0" smtClean="0"/>
              <a:t>(Lansing, MI</a:t>
            </a:r>
            <a:r>
              <a:rPr lang="en-US" sz="1600" dirty="0" smtClean="0"/>
              <a:t>)</a:t>
            </a:r>
          </a:p>
          <a:p>
            <a:r>
              <a:rPr lang="en-US" sz="1800" dirty="0" smtClean="0">
                <a:hlinkClick r:id="rId3"/>
              </a:rPr>
              <a:t>kellee@codamts.com</a:t>
            </a:r>
            <a:endParaRPr lang="en-US" sz="1800" dirty="0" smtClean="0"/>
          </a:p>
          <a:p>
            <a:endParaRPr lang="en-US" sz="1600" dirty="0"/>
          </a:p>
        </p:txBody>
      </p:sp>
      <p:sp>
        <p:nvSpPr>
          <p:cNvPr id="2" name="Title 1"/>
          <p:cNvSpPr>
            <a:spLocks noGrp="1"/>
          </p:cNvSpPr>
          <p:nvPr>
            <p:ph type="title"/>
          </p:nvPr>
        </p:nvSpPr>
        <p:spPr>
          <a:xfrm>
            <a:off x="685800" y="990600"/>
            <a:ext cx="5943600" cy="2819400"/>
          </a:xfrm>
        </p:spPr>
        <p:txBody>
          <a:bodyPr>
            <a:normAutofit fontScale="90000"/>
          </a:bodyPr>
          <a:lstStyle/>
          <a:p>
            <a:r>
              <a:rPr lang="en-US" sz="6700" dirty="0" smtClean="0"/>
              <a:t>The ABCs of MLT:</a:t>
            </a:r>
            <a:r>
              <a:rPr lang="en-US" dirty="0" smtClean="0"/>
              <a:t/>
            </a:r>
            <a:br>
              <a:rPr lang="en-US" dirty="0" smtClean="0"/>
            </a:br>
            <a:r>
              <a:rPr lang="en-US" sz="4000" dirty="0" smtClean="0"/>
              <a:t>A Music Therapist’s Introduction to </a:t>
            </a:r>
            <a:br>
              <a:rPr lang="en-US" sz="4000" dirty="0" smtClean="0"/>
            </a:br>
            <a:r>
              <a:rPr lang="en-US" sz="4000" dirty="0" smtClean="0"/>
              <a:t>Music Learning Theory</a:t>
            </a:r>
            <a:endParaRPr lang="en-US" sz="4000" dirty="0"/>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62800" y="4343686"/>
            <a:ext cx="1752600" cy="914114"/>
          </a:xfrm>
          <a:prstGeom prst="rect">
            <a:avLst/>
          </a:prstGeom>
        </p:spPr>
      </p:pic>
      <p:sp>
        <p:nvSpPr>
          <p:cNvPr id="39937" name="Rectangle 1"/>
          <p:cNvSpPr>
            <a:spLocks noChangeArrowheads="1"/>
          </p:cNvSpPr>
          <p:nvPr/>
        </p:nvSpPr>
        <p:spPr bwMode="auto">
          <a:xfrm>
            <a:off x="0" y="6019800"/>
            <a:ext cx="6781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Handouts available at: </a:t>
            </a:r>
            <a:r>
              <a:rPr kumimoji="0" lang="en-US"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http://wp.me/P2c22o-5O</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Sing Play Grow3.jpg"/>
          <p:cNvPicPr>
            <a:picLocks noChangeAspect="1"/>
          </p:cNvPicPr>
          <p:nvPr/>
        </p:nvPicPr>
        <p:blipFill>
          <a:blip r:embed="rId6" cstate="print"/>
          <a:stretch>
            <a:fillRect/>
          </a:stretch>
        </p:blipFill>
        <p:spPr>
          <a:xfrm>
            <a:off x="7162800" y="5410200"/>
            <a:ext cx="1752600" cy="1145091"/>
          </a:xfrm>
          <a:prstGeom prst="rect">
            <a:avLst/>
          </a:prstGeom>
        </p:spPr>
      </p:pic>
    </p:spTree>
    <p:extLst>
      <p:ext uri="{BB962C8B-B14F-4D97-AF65-F5344CB8AC3E}">
        <p14:creationId xmlns="" xmlns:p14="http://schemas.microsoft.com/office/powerpoint/2010/main" val="35757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514350" indent="-514350">
              <a:buFont typeface="+mj-lt"/>
              <a:buAutoNum type="arabicPeriod"/>
            </a:pPr>
            <a:r>
              <a:rPr lang="en-US" sz="2800" dirty="0" smtClean="0"/>
              <a:t>Shedding Egocentricity</a:t>
            </a:r>
          </a:p>
          <a:p>
            <a:pPr marL="742950" lvl="1" indent="-514350">
              <a:buNone/>
            </a:pPr>
            <a:r>
              <a:rPr lang="en-US" sz="2400" dirty="0" smtClean="0"/>
              <a:t>	Recognizes that movement and babble do not match the sounds of music in the environment</a:t>
            </a:r>
          </a:p>
          <a:p>
            <a:pPr marL="514350" indent="-514350">
              <a:buFont typeface="+mj-lt"/>
              <a:buAutoNum type="arabicPeriod"/>
            </a:pPr>
            <a:r>
              <a:rPr lang="en-US" sz="2800" dirty="0" smtClean="0"/>
              <a:t>Breaking the Code</a:t>
            </a:r>
          </a:p>
          <a:p>
            <a:pPr marL="742950" lvl="1" indent="-514350">
              <a:buNone/>
            </a:pPr>
            <a:r>
              <a:rPr lang="en-US" sz="2400" dirty="0" smtClean="0"/>
              <a:t>	Imitates with some precision the sounds of music in the environment, specifically tonal patterns and rhythm patterns</a:t>
            </a:r>
          </a:p>
        </p:txBody>
      </p:sp>
      <p:sp>
        <p:nvSpPr>
          <p:cNvPr id="3" name="Title 2"/>
          <p:cNvSpPr>
            <a:spLocks noGrp="1"/>
          </p:cNvSpPr>
          <p:nvPr>
            <p:ph type="title"/>
          </p:nvPr>
        </p:nvSpPr>
        <p:spPr>
          <a:xfrm>
            <a:off x="457200" y="457200"/>
            <a:ext cx="8153400" cy="1066800"/>
          </a:xfrm>
        </p:spPr>
        <p:txBody>
          <a:bodyPr/>
          <a:lstStyle/>
          <a:p>
            <a:pPr algn="l"/>
            <a:r>
              <a:rPr lang="en-US" dirty="0" smtClean="0"/>
              <a:t>Stages of Preparatory </a:t>
            </a:r>
            <a:r>
              <a:rPr lang="en-US" dirty="0" err="1" smtClean="0"/>
              <a:t>Audiation</a:t>
            </a:r>
            <a:r>
              <a:rPr lang="en-US" dirty="0" smtClean="0"/>
              <a:t>: Imitation</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514350" indent="-514350">
              <a:buFont typeface="+mj-lt"/>
              <a:buAutoNum type="arabicPeriod"/>
            </a:pPr>
            <a:r>
              <a:rPr lang="en-US" sz="2800" dirty="0" smtClean="0"/>
              <a:t>Introspection</a:t>
            </a:r>
          </a:p>
          <a:p>
            <a:pPr marL="742950" lvl="1" indent="-514350">
              <a:buNone/>
            </a:pPr>
            <a:r>
              <a:rPr lang="en-US" sz="2400" dirty="0" smtClean="0"/>
              <a:t>	Recognizes the lack of coordination between singing, chanting, breathing and movement</a:t>
            </a:r>
          </a:p>
          <a:p>
            <a:pPr marL="514350" indent="-514350">
              <a:buFont typeface="+mj-lt"/>
              <a:buAutoNum type="arabicPeriod"/>
            </a:pPr>
            <a:r>
              <a:rPr lang="en-US" sz="2800" dirty="0" smtClean="0"/>
              <a:t>Coordination</a:t>
            </a:r>
          </a:p>
          <a:p>
            <a:pPr marL="742950" lvl="1" indent="-514350">
              <a:buNone/>
            </a:pPr>
            <a:r>
              <a:rPr lang="en-US" sz="2400" dirty="0" smtClean="0"/>
              <a:t>	Coordinates singing and chanting with breathing and movement</a:t>
            </a:r>
          </a:p>
        </p:txBody>
      </p:sp>
      <p:sp>
        <p:nvSpPr>
          <p:cNvPr id="3" name="Title 2"/>
          <p:cNvSpPr>
            <a:spLocks noGrp="1"/>
          </p:cNvSpPr>
          <p:nvPr>
            <p:ph type="title"/>
          </p:nvPr>
        </p:nvSpPr>
        <p:spPr>
          <a:xfrm>
            <a:off x="457200" y="457200"/>
            <a:ext cx="8153400" cy="1066800"/>
          </a:xfrm>
        </p:spPr>
        <p:txBody>
          <a:bodyPr/>
          <a:lstStyle/>
          <a:p>
            <a:pPr algn="l"/>
            <a:r>
              <a:rPr lang="en-US" dirty="0" smtClean="0"/>
              <a:t>Stages of Preparatory </a:t>
            </a:r>
            <a:r>
              <a:rPr lang="en-US" dirty="0" err="1" smtClean="0"/>
              <a:t>Audiation</a:t>
            </a:r>
            <a:r>
              <a:rPr lang="en-US" dirty="0" smtClean="0"/>
              <a:t>: Assimilation</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153400" cy="5105400"/>
          </a:xfrm>
        </p:spPr>
        <p:txBody>
          <a:bodyPr anchor="t" anchorCtr="0">
            <a:normAutofit lnSpcReduction="10000"/>
          </a:bodyPr>
          <a:lstStyle/>
          <a:p>
            <a:pPr marL="514350" indent="-514350">
              <a:buFont typeface="+mj-lt"/>
              <a:buAutoNum type="arabicParenR"/>
            </a:pPr>
            <a:r>
              <a:rPr lang="en-US" sz="2400" dirty="0" smtClean="0"/>
              <a:t>Aural/Oral</a:t>
            </a:r>
          </a:p>
          <a:p>
            <a:pPr marL="742950" lvl="1" indent="-514350"/>
            <a:r>
              <a:rPr lang="en-US" sz="2000" dirty="0" smtClean="0"/>
              <a:t>Listening and singing</a:t>
            </a:r>
          </a:p>
          <a:p>
            <a:pPr marL="742950" lvl="1" indent="-514350"/>
            <a:r>
              <a:rPr lang="en-US" sz="2000" dirty="0" smtClean="0"/>
              <a:t>Neutral syllables </a:t>
            </a:r>
          </a:p>
          <a:p>
            <a:pPr marL="514350" indent="-514350">
              <a:buFont typeface="+mj-lt"/>
              <a:buAutoNum type="arabicParenR"/>
            </a:pPr>
            <a:r>
              <a:rPr lang="en-US" sz="2400" dirty="0" smtClean="0"/>
              <a:t>Verbal Association</a:t>
            </a:r>
          </a:p>
          <a:p>
            <a:pPr marL="742950" lvl="1" indent="-514350"/>
            <a:r>
              <a:rPr lang="en-US" sz="2000" dirty="0" smtClean="0"/>
              <a:t>Associate vocabulary/proper names with the patterns, functions, tonalities, and meters learned at aural/oral level</a:t>
            </a:r>
          </a:p>
          <a:p>
            <a:pPr marL="742950" lvl="1" indent="-514350"/>
            <a:r>
              <a:rPr lang="en-US" sz="2000" dirty="0" smtClean="0"/>
              <a:t>Tonal and rhythm syllables introduced</a:t>
            </a:r>
          </a:p>
          <a:p>
            <a:pPr marL="514350" indent="-514350">
              <a:buFont typeface="+mj-lt"/>
              <a:buAutoNum type="arabicParenR"/>
            </a:pPr>
            <a:r>
              <a:rPr lang="en-US" sz="2400" dirty="0" smtClean="0"/>
              <a:t>Partial Synthesis</a:t>
            </a:r>
          </a:p>
          <a:p>
            <a:pPr marL="742950" lvl="1" indent="-514350"/>
            <a:r>
              <a:rPr lang="en-US" sz="2000" dirty="0" smtClean="0"/>
              <a:t>Learn to give syntax to series of tonal or rhythm patterns.</a:t>
            </a:r>
          </a:p>
          <a:p>
            <a:pPr marL="514350" indent="-514350">
              <a:buFont typeface="+mj-lt"/>
              <a:buAutoNum type="arabicParenR"/>
            </a:pPr>
            <a:r>
              <a:rPr lang="en-US" sz="2400" dirty="0" smtClean="0"/>
              <a:t>Symbolic Association</a:t>
            </a:r>
          </a:p>
          <a:p>
            <a:pPr marL="742950" lvl="1" indent="-514350"/>
            <a:r>
              <a:rPr lang="en-US" sz="2000" dirty="0" smtClean="0"/>
              <a:t>Learn to read and write music notation for previously learned patterns.</a:t>
            </a:r>
            <a:endParaRPr lang="en-US" sz="2000" dirty="0" smtClean="0"/>
          </a:p>
          <a:p>
            <a:pPr marL="514350" indent="-514350">
              <a:buFont typeface="+mj-lt"/>
              <a:buAutoNum type="arabicParenR"/>
            </a:pPr>
            <a:r>
              <a:rPr lang="en-US" sz="2400" dirty="0" smtClean="0"/>
              <a:t>Composite Synthesis</a:t>
            </a:r>
          </a:p>
          <a:p>
            <a:pPr marL="742950" lvl="1" indent="-514350"/>
            <a:r>
              <a:rPr lang="en-US" sz="2000" dirty="0" smtClean="0"/>
              <a:t>Read and write a series of tonal and rhythm patterns with the ability to identify the tonality or meter of the series.</a:t>
            </a:r>
            <a:endParaRPr lang="en-US" sz="2000" dirty="0" smtClean="0"/>
          </a:p>
        </p:txBody>
      </p:sp>
      <p:sp>
        <p:nvSpPr>
          <p:cNvPr id="3" name="Title 2"/>
          <p:cNvSpPr>
            <a:spLocks noGrp="1"/>
          </p:cNvSpPr>
          <p:nvPr>
            <p:ph type="title"/>
          </p:nvPr>
        </p:nvSpPr>
        <p:spPr>
          <a:xfrm>
            <a:off x="457200" y="457200"/>
            <a:ext cx="8153400" cy="1066800"/>
          </a:xfrm>
        </p:spPr>
        <p:txBody>
          <a:bodyPr/>
          <a:lstStyle/>
          <a:p>
            <a:pPr algn="l"/>
            <a:r>
              <a:rPr lang="en-US" dirty="0" smtClean="0"/>
              <a:t>Skill Learning Sequence: Discrimination Learning</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514350" indent="-514350">
              <a:buFont typeface="+mj-lt"/>
              <a:buAutoNum type="arabicParenR"/>
            </a:pPr>
            <a:r>
              <a:rPr lang="en-US" sz="2400" dirty="0" smtClean="0"/>
              <a:t>Generalization</a:t>
            </a:r>
          </a:p>
          <a:p>
            <a:pPr marL="742950" lvl="1" indent="-514350"/>
            <a:r>
              <a:rPr lang="en-US" sz="2000" dirty="0" smtClean="0"/>
              <a:t>Three sublevels: aural/oral, verbal, and symbolic.</a:t>
            </a:r>
          </a:p>
          <a:p>
            <a:pPr marL="742950" lvl="1" indent="-514350"/>
            <a:r>
              <a:rPr lang="en-US" sz="2000" dirty="0" smtClean="0"/>
              <a:t>Able to </a:t>
            </a:r>
            <a:r>
              <a:rPr lang="en-US" sz="2000" dirty="0" err="1" smtClean="0"/>
              <a:t>audiate</a:t>
            </a:r>
            <a:r>
              <a:rPr lang="en-US" sz="2000" dirty="0" smtClean="0"/>
              <a:t> unfamiliar patterns by comparing them to familiar patterns learned by rote. (e.g. </a:t>
            </a:r>
            <a:r>
              <a:rPr lang="en-US" sz="2000" dirty="0" smtClean="0"/>
              <a:t>“same/different”)</a:t>
            </a:r>
            <a:endParaRPr lang="en-US" sz="2000" dirty="0" smtClean="0"/>
          </a:p>
          <a:p>
            <a:pPr marL="514350" indent="-514350">
              <a:buFont typeface="+mj-lt"/>
              <a:buAutoNum type="arabicParenR"/>
            </a:pPr>
            <a:r>
              <a:rPr lang="en-US" sz="2400" dirty="0" smtClean="0"/>
              <a:t>Creativity/Improvisation</a:t>
            </a:r>
          </a:p>
          <a:p>
            <a:pPr marL="742950" lvl="1" indent="-514350"/>
            <a:r>
              <a:rPr lang="en-US" sz="2000" dirty="0" smtClean="0"/>
              <a:t>Creativity has fewer restrictions that improvisation.</a:t>
            </a:r>
          </a:p>
          <a:p>
            <a:pPr marL="514350" indent="-514350">
              <a:buFont typeface="+mj-lt"/>
              <a:buAutoNum type="arabicParenR"/>
            </a:pPr>
            <a:r>
              <a:rPr lang="en-US" sz="2400" dirty="0" smtClean="0"/>
              <a:t>Theoretical Understanding</a:t>
            </a:r>
          </a:p>
          <a:p>
            <a:pPr marL="742950" lvl="1" indent="-514350"/>
            <a:r>
              <a:rPr lang="en-US" sz="2000" dirty="0" smtClean="0"/>
              <a:t>Music theory applied to music knowledge</a:t>
            </a:r>
          </a:p>
          <a:p>
            <a:pPr marL="742950" lvl="1" indent="-514350">
              <a:buNone/>
            </a:pPr>
            <a:endParaRPr lang="en-US" sz="2000" dirty="0" smtClean="0"/>
          </a:p>
          <a:p>
            <a:pPr marL="742950" lvl="1" indent="-514350">
              <a:buNone/>
            </a:pPr>
            <a:r>
              <a:rPr lang="en-US" sz="2000" dirty="0" smtClean="0"/>
              <a:t>	</a:t>
            </a:r>
            <a:r>
              <a:rPr lang="en-US" sz="2000" dirty="0" smtClean="0">
                <a:solidFill>
                  <a:schemeClr val="accent1"/>
                </a:solidFill>
              </a:rPr>
              <a:t>“Whereas in discrimination learning a teacher teaches a student both </a:t>
            </a:r>
            <a:r>
              <a:rPr lang="en-US" sz="2000" i="1" dirty="0" smtClean="0">
                <a:solidFill>
                  <a:schemeClr val="accent1"/>
                </a:solidFill>
              </a:rPr>
              <a:t>what</a:t>
            </a:r>
            <a:r>
              <a:rPr lang="en-US" sz="2000" dirty="0" smtClean="0">
                <a:solidFill>
                  <a:schemeClr val="accent1"/>
                </a:solidFill>
              </a:rPr>
              <a:t> to learn and </a:t>
            </a:r>
            <a:r>
              <a:rPr lang="en-US" sz="2000" i="1" dirty="0" smtClean="0">
                <a:solidFill>
                  <a:schemeClr val="accent1"/>
                </a:solidFill>
              </a:rPr>
              <a:t>how</a:t>
            </a:r>
            <a:r>
              <a:rPr lang="en-US" sz="2000" dirty="0" smtClean="0">
                <a:solidFill>
                  <a:schemeClr val="accent1"/>
                </a:solidFill>
              </a:rPr>
              <a:t> to learn it, in inference learning a teacher teaches a student only </a:t>
            </a:r>
            <a:r>
              <a:rPr lang="en-US" sz="2000" i="1" dirty="0" smtClean="0">
                <a:solidFill>
                  <a:schemeClr val="accent1"/>
                </a:solidFill>
              </a:rPr>
              <a:t>how</a:t>
            </a:r>
            <a:r>
              <a:rPr lang="en-US" sz="2000" dirty="0" smtClean="0">
                <a:solidFill>
                  <a:schemeClr val="accent1"/>
                </a:solidFill>
              </a:rPr>
              <a:t> to learn.  The student teaches himself </a:t>
            </a:r>
            <a:r>
              <a:rPr lang="en-US" sz="2000" i="1" dirty="0" smtClean="0">
                <a:solidFill>
                  <a:schemeClr val="accent1"/>
                </a:solidFill>
              </a:rPr>
              <a:t>what</a:t>
            </a:r>
            <a:r>
              <a:rPr lang="en-US" sz="2000" dirty="0" smtClean="0">
                <a:solidFill>
                  <a:schemeClr val="accent1"/>
                </a:solidFill>
              </a:rPr>
              <a:t> he learns.” (GIML website)</a:t>
            </a:r>
            <a:endParaRPr lang="en-US" sz="2000" dirty="0" smtClean="0">
              <a:solidFill>
                <a:schemeClr val="accent1"/>
              </a:solidFill>
            </a:endParaRPr>
          </a:p>
          <a:p>
            <a:pPr marL="742950" lvl="1" indent="-514350"/>
            <a:endParaRPr lang="en-US" sz="2000" dirty="0" smtClean="0"/>
          </a:p>
        </p:txBody>
      </p:sp>
      <p:sp>
        <p:nvSpPr>
          <p:cNvPr id="3" name="Title 2"/>
          <p:cNvSpPr>
            <a:spLocks noGrp="1"/>
          </p:cNvSpPr>
          <p:nvPr>
            <p:ph type="title"/>
          </p:nvPr>
        </p:nvSpPr>
        <p:spPr>
          <a:xfrm>
            <a:off x="457200" y="457200"/>
            <a:ext cx="8153400" cy="1066800"/>
          </a:xfrm>
        </p:spPr>
        <p:txBody>
          <a:bodyPr/>
          <a:lstStyle/>
          <a:p>
            <a:pPr algn="l"/>
            <a:r>
              <a:rPr lang="en-US" dirty="0" smtClean="0"/>
              <a:t>Skill Learning Sequence: Inference Learning</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400" dirty="0" smtClean="0"/>
              <a:t>Emphasize tonic-dominant relationship</a:t>
            </a:r>
          </a:p>
          <a:p>
            <a:pPr marL="0" indent="0"/>
            <a:r>
              <a:rPr lang="en-US" sz="2400" dirty="0" smtClean="0"/>
              <a:t>Songs </a:t>
            </a:r>
            <a:r>
              <a:rPr lang="en-US" sz="2400" dirty="0" smtClean="0">
                <a:latin typeface="Century Gothic"/>
              </a:rPr>
              <a:t>→ </a:t>
            </a:r>
            <a:r>
              <a:rPr lang="en-US" sz="2400" dirty="0" smtClean="0"/>
              <a:t>tonality, chants </a:t>
            </a:r>
            <a:r>
              <a:rPr lang="en-US" sz="2400" dirty="0" smtClean="0">
                <a:latin typeface="Century Gothic"/>
              </a:rPr>
              <a:t>→</a:t>
            </a:r>
            <a:r>
              <a:rPr lang="en-US" sz="2400" dirty="0" smtClean="0"/>
              <a:t> meter</a:t>
            </a:r>
          </a:p>
          <a:p>
            <a:pPr marL="0" indent="0"/>
            <a:r>
              <a:rPr lang="en-US" sz="2400" dirty="0" smtClean="0"/>
              <a:t>Songs and chants </a:t>
            </a:r>
            <a:r>
              <a:rPr lang="en-US" sz="2400" i="1" dirty="0" smtClean="0"/>
              <a:t>without words</a:t>
            </a:r>
          </a:p>
          <a:p>
            <a:pPr marL="228600" lvl="1" indent="0"/>
            <a:r>
              <a:rPr lang="en-US" sz="2000" dirty="0" smtClean="0"/>
              <a:t>“Text diverts the child’s attention from the music itself” (Gordon, pg. 51)</a:t>
            </a:r>
          </a:p>
          <a:p>
            <a:pPr marL="0" indent="0"/>
            <a:r>
              <a:rPr lang="en-US" sz="2400" dirty="0" smtClean="0"/>
              <a:t>Repetition</a:t>
            </a:r>
            <a:r>
              <a:rPr lang="en-US" sz="2400" dirty="0" smtClean="0"/>
              <a:t>, repetition, repetition</a:t>
            </a:r>
            <a:r>
              <a:rPr lang="en-US" sz="2400" dirty="0" smtClean="0"/>
              <a:t>!</a:t>
            </a:r>
            <a:endParaRPr lang="en-US" sz="24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Exposure to a wide variety of tonalities and meters</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3124200" cy="4876800"/>
          </a:xfrm>
        </p:spPr>
        <p:txBody>
          <a:bodyPr anchor="t" anchorCtr="0">
            <a:normAutofit/>
          </a:bodyPr>
          <a:lstStyle/>
          <a:p>
            <a:pPr marL="0" indent="0"/>
            <a:r>
              <a:rPr lang="en-US" sz="2400" dirty="0" smtClean="0"/>
              <a:t>Major (1)</a:t>
            </a:r>
          </a:p>
          <a:p>
            <a:pPr marL="0" indent="0"/>
            <a:r>
              <a:rPr lang="en-US" sz="2400" dirty="0" smtClean="0"/>
              <a:t>Dorian (2)</a:t>
            </a:r>
          </a:p>
          <a:p>
            <a:pPr marL="0" indent="0"/>
            <a:r>
              <a:rPr lang="en-US" sz="2400" dirty="0" smtClean="0"/>
              <a:t>Phrygian (3)</a:t>
            </a:r>
          </a:p>
          <a:p>
            <a:pPr marL="0" indent="0"/>
            <a:r>
              <a:rPr lang="en-US" sz="2400" dirty="0" smtClean="0"/>
              <a:t>Lydian (4)</a:t>
            </a:r>
          </a:p>
          <a:p>
            <a:pPr marL="0" indent="0"/>
            <a:r>
              <a:rPr lang="en-US" sz="2400" dirty="0" err="1" smtClean="0"/>
              <a:t>Mixolydian</a:t>
            </a:r>
            <a:r>
              <a:rPr lang="en-US" sz="2400" dirty="0" smtClean="0"/>
              <a:t> (5)</a:t>
            </a:r>
          </a:p>
          <a:p>
            <a:pPr marL="0" indent="0"/>
            <a:r>
              <a:rPr lang="en-US" sz="2400" dirty="0" smtClean="0"/>
              <a:t>Aeolian (6)</a:t>
            </a:r>
          </a:p>
          <a:p>
            <a:pPr marL="0" indent="0"/>
            <a:r>
              <a:rPr lang="en-US" sz="2400" dirty="0" smtClean="0"/>
              <a:t>Harmonic Minor (6)</a:t>
            </a:r>
          </a:p>
          <a:p>
            <a:pPr marL="0" indent="0"/>
            <a:r>
              <a:rPr lang="en-US" sz="2400" dirty="0" smtClean="0"/>
              <a:t>Melodic Minor (6)</a:t>
            </a:r>
          </a:p>
          <a:p>
            <a:pPr marL="0" indent="0"/>
            <a:r>
              <a:rPr lang="en-US" sz="2400" dirty="0" err="1" smtClean="0"/>
              <a:t>Locrian</a:t>
            </a:r>
            <a:r>
              <a:rPr lang="en-US" sz="2400" dirty="0" smtClean="0"/>
              <a:t> (7)</a:t>
            </a:r>
          </a:p>
          <a:p>
            <a:pPr marL="0" indent="0"/>
            <a:r>
              <a:rPr lang="en-US" sz="2400" dirty="0" err="1" smtClean="0"/>
              <a:t>Multitonal</a:t>
            </a:r>
            <a:endParaRPr lang="en-US" sz="2000" dirty="0" smtClean="0"/>
          </a:p>
          <a:p>
            <a:pPr marL="228600" lvl="1" indent="0"/>
            <a:endParaRPr lang="en-US" sz="20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Tonalities</a:t>
            </a:r>
            <a:endParaRPr lang="en-US" dirty="0" smtClean="0"/>
          </a:p>
        </p:txBody>
      </p:sp>
      <p:sp>
        <p:nvSpPr>
          <p:cNvPr id="4" name="TextBox 3"/>
          <p:cNvSpPr txBox="1"/>
          <p:nvPr/>
        </p:nvSpPr>
        <p:spPr>
          <a:xfrm>
            <a:off x="6172200" y="5181600"/>
            <a:ext cx="2362200" cy="707886"/>
          </a:xfrm>
          <a:prstGeom prst="rect">
            <a:avLst/>
          </a:prstGeom>
          <a:noFill/>
        </p:spPr>
        <p:txBody>
          <a:bodyPr wrap="square" rtlCol="0">
            <a:spAutoFit/>
          </a:bodyPr>
          <a:lstStyle/>
          <a:p>
            <a:pPr algn="r"/>
            <a:r>
              <a:rPr lang="en-US" sz="2000" dirty="0" smtClean="0"/>
              <a:t>MLT Workshop: “Drunken Sailor”</a:t>
            </a:r>
            <a:endParaRPr lang="en-US" sz="2000" dirty="0"/>
          </a:p>
        </p:txBody>
      </p:sp>
      <p:pic>
        <p:nvPicPr>
          <p:cNvPr id="5" name="MLT - Drunken Sailor.wmv">
            <a:hlinkClick r:id="" action="ppaction://media"/>
          </p:cNvPr>
          <p:cNvPicPr>
            <a:picLocks noRot="1" noChangeAspect="1"/>
          </p:cNvPicPr>
          <p:nvPr>
            <a:videoFile r:link="rId1"/>
          </p:nvPr>
        </p:nvPicPr>
        <p:blipFill>
          <a:blip r:embed="rId4" cstate="print"/>
          <a:stretch>
            <a:fillRect/>
          </a:stretch>
        </p:blipFill>
        <p:spPr>
          <a:xfrm>
            <a:off x="3352800" y="1295400"/>
            <a:ext cx="5156200" cy="3867150"/>
          </a:xfrm>
          <a:prstGeom prst="rect">
            <a:avLst/>
          </a:prstGeom>
        </p:spPr>
      </p:pic>
      <p:sp>
        <p:nvSpPr>
          <p:cNvPr id="6" name="TextBox 5"/>
          <p:cNvSpPr txBox="1"/>
          <p:nvPr/>
        </p:nvSpPr>
        <p:spPr>
          <a:xfrm>
            <a:off x="5486400" y="533400"/>
            <a:ext cx="3048000" cy="646331"/>
          </a:xfrm>
          <a:prstGeom prst="rect">
            <a:avLst/>
          </a:prstGeom>
          <a:noFill/>
        </p:spPr>
        <p:txBody>
          <a:bodyPr wrap="square" rtlCol="0">
            <a:spAutoFit/>
          </a:bodyPr>
          <a:lstStyle/>
          <a:p>
            <a:pPr algn="r"/>
            <a:r>
              <a:rPr lang="en-US" sz="3600" dirty="0" smtClean="0">
                <a:hlinkClick r:id="rId5" action="ppaction://hlinkfile"/>
              </a:rPr>
              <a:t>Handout</a:t>
            </a:r>
            <a:endParaRPr lang="en-US" sz="3600" dirty="0"/>
          </a:p>
        </p:txBody>
      </p:sp>
    </p:spTree>
    <p:extLst>
      <p:ext uri="{BB962C8B-B14F-4D97-AF65-F5344CB8AC3E}">
        <p14:creationId xmlns="" xmlns:p14="http://schemas.microsoft.com/office/powerpoint/2010/main" val="1395440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400" dirty="0" smtClean="0"/>
              <a:t>Duple</a:t>
            </a:r>
          </a:p>
          <a:p>
            <a:pPr marL="0" indent="0"/>
            <a:r>
              <a:rPr lang="en-US" sz="2400" dirty="0" smtClean="0"/>
              <a:t>Triple</a:t>
            </a:r>
          </a:p>
          <a:p>
            <a:pPr marL="0" indent="0"/>
            <a:r>
              <a:rPr lang="en-US" sz="2400" dirty="0" smtClean="0"/>
              <a:t>Unusual Paired</a:t>
            </a:r>
          </a:p>
          <a:p>
            <a:pPr marL="0" indent="0"/>
            <a:r>
              <a:rPr lang="en-US" sz="2400" dirty="0" smtClean="0"/>
              <a:t>Unusual Unpaired</a:t>
            </a:r>
          </a:p>
          <a:p>
            <a:pPr marL="0" indent="0"/>
            <a:r>
              <a:rPr lang="en-US" sz="2400" dirty="0" smtClean="0"/>
              <a:t>Mixed Meter</a:t>
            </a:r>
            <a:endParaRPr lang="en-US" sz="2000" dirty="0" smtClean="0"/>
          </a:p>
          <a:p>
            <a:pPr marL="228600" lvl="1" indent="0"/>
            <a:endParaRPr lang="en-US" sz="20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Meter</a:t>
            </a:r>
            <a:endParaRPr lang="en-US" dirty="0" smtClean="0"/>
          </a:p>
        </p:txBody>
      </p:sp>
      <p:sp>
        <p:nvSpPr>
          <p:cNvPr id="4" name="TextBox 3"/>
          <p:cNvSpPr txBox="1"/>
          <p:nvPr/>
        </p:nvSpPr>
        <p:spPr>
          <a:xfrm>
            <a:off x="5486400" y="533400"/>
            <a:ext cx="3048000" cy="646331"/>
          </a:xfrm>
          <a:prstGeom prst="rect">
            <a:avLst/>
          </a:prstGeom>
          <a:noFill/>
        </p:spPr>
        <p:txBody>
          <a:bodyPr wrap="square" rtlCol="0">
            <a:spAutoFit/>
          </a:bodyPr>
          <a:lstStyle/>
          <a:p>
            <a:pPr algn="r"/>
            <a:r>
              <a:rPr lang="en-US" sz="3600" dirty="0" smtClean="0">
                <a:hlinkClick r:id="rId3" action="ppaction://hlinkfile"/>
              </a:rPr>
              <a:t>Handout</a:t>
            </a:r>
            <a:endParaRPr lang="en-US" sz="3600" dirty="0"/>
          </a:p>
        </p:txBody>
      </p:sp>
    </p:spTree>
    <p:extLst>
      <p:ext uri="{BB962C8B-B14F-4D97-AF65-F5344CB8AC3E}">
        <p14:creationId xmlns="" xmlns:p14="http://schemas.microsoft.com/office/powerpoint/2010/main" val="1395440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800" dirty="0" smtClean="0"/>
              <a:t>Aptitude: measure of children’s </a:t>
            </a:r>
            <a:r>
              <a:rPr lang="en-US" sz="2800" i="1" dirty="0" smtClean="0"/>
              <a:t>potential</a:t>
            </a:r>
            <a:r>
              <a:rPr lang="en-US" sz="2800" dirty="0" smtClean="0"/>
              <a:t> to learn music</a:t>
            </a:r>
          </a:p>
          <a:p>
            <a:pPr marL="0" indent="0"/>
            <a:r>
              <a:rPr lang="en-US" sz="2800" dirty="0" smtClean="0"/>
              <a:t>Achievement: evidence by what children have learned relative to their aptitude</a:t>
            </a:r>
          </a:p>
          <a:p>
            <a:pPr marL="0" indent="0"/>
            <a:r>
              <a:rPr lang="en-US" sz="2800" dirty="0" smtClean="0"/>
              <a:t>Tonal aptitude and rhythm aptitude </a:t>
            </a:r>
            <a:r>
              <a:rPr lang="en-US" sz="2800" dirty="0" smtClean="0"/>
              <a:t>separate</a:t>
            </a:r>
          </a:p>
          <a:p>
            <a:pPr marL="0" indent="0"/>
            <a:r>
              <a:rPr lang="en-US" sz="2800" dirty="0" smtClean="0"/>
              <a:t>Purpose of measuring music aptitude is to help music teachers meet unique needs of students, </a:t>
            </a:r>
            <a:r>
              <a:rPr lang="en-US" sz="2800" i="1" dirty="0" smtClean="0"/>
              <a:t>not</a:t>
            </a:r>
            <a:r>
              <a:rPr lang="en-US" sz="2800" dirty="0" smtClean="0"/>
              <a:t> to </a:t>
            </a:r>
            <a:r>
              <a:rPr lang="en-US" sz="2800" dirty="0" err="1" smtClean="0"/>
              <a:t>idenitify</a:t>
            </a:r>
            <a:r>
              <a:rPr lang="en-US" sz="2800" dirty="0" smtClean="0"/>
              <a:t> students for inclusion/exclusion in music activities.</a:t>
            </a:r>
          </a:p>
          <a:p>
            <a:pPr marL="0" indent="0"/>
            <a:r>
              <a:rPr lang="en-US" sz="2800" dirty="0" smtClean="0"/>
              <a:t>Developmental music aptitude until ~ age 9, stabilized music aptitude after age 9.</a:t>
            </a:r>
          </a:p>
        </p:txBody>
      </p:sp>
      <p:sp>
        <p:nvSpPr>
          <p:cNvPr id="3" name="Title 2"/>
          <p:cNvSpPr>
            <a:spLocks noGrp="1"/>
          </p:cNvSpPr>
          <p:nvPr>
            <p:ph type="title"/>
          </p:nvPr>
        </p:nvSpPr>
        <p:spPr>
          <a:xfrm>
            <a:off x="457200" y="457200"/>
            <a:ext cx="8153400" cy="1066800"/>
          </a:xfrm>
        </p:spPr>
        <p:txBody>
          <a:bodyPr/>
          <a:lstStyle/>
          <a:p>
            <a:pPr marL="0" indent="0" algn="l"/>
            <a:r>
              <a:rPr lang="en-US" dirty="0" smtClean="0"/>
              <a:t>Music aptitude </a:t>
            </a:r>
            <a:r>
              <a:rPr lang="en-US" dirty="0" smtClean="0">
                <a:latin typeface="Century Gothic"/>
              </a:rPr>
              <a:t>≠ </a:t>
            </a:r>
            <a:r>
              <a:rPr lang="en-US" dirty="0" smtClean="0"/>
              <a:t>music achievement</a:t>
            </a:r>
          </a:p>
        </p:txBody>
      </p:sp>
    </p:spTree>
    <p:extLst>
      <p:ext uri="{BB962C8B-B14F-4D97-AF65-F5344CB8AC3E}">
        <p14:creationId xmlns="" xmlns:p14="http://schemas.microsoft.com/office/powerpoint/2010/main" val="1395440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153400" cy="5029200"/>
          </a:xfrm>
        </p:spPr>
        <p:txBody>
          <a:bodyPr anchor="t" anchorCtr="0">
            <a:normAutofit/>
          </a:bodyPr>
          <a:lstStyle/>
          <a:p>
            <a:pPr marL="228600" lvl="1" indent="0"/>
            <a:r>
              <a:rPr lang="en-US" sz="2800" i="1" dirty="0" err="1" smtClean="0"/>
              <a:t>Audie</a:t>
            </a:r>
            <a:endParaRPr lang="en-US" sz="2800" dirty="0" smtClean="0"/>
          </a:p>
          <a:p>
            <a:pPr marL="411480" lvl="2" indent="0"/>
            <a:r>
              <a:rPr lang="en-US" sz="2200" dirty="0" smtClean="0"/>
              <a:t>Game </a:t>
            </a:r>
            <a:r>
              <a:rPr lang="en-US" sz="2200" dirty="0" smtClean="0"/>
              <a:t>for 3-4 year </a:t>
            </a:r>
            <a:r>
              <a:rPr lang="en-US" sz="2200" dirty="0" smtClean="0"/>
              <a:t>olds </a:t>
            </a:r>
          </a:p>
          <a:p>
            <a:pPr marL="411480" lvl="2" indent="0"/>
            <a:r>
              <a:rPr lang="en-US" sz="2200" dirty="0" smtClean="0"/>
              <a:t>Discriminate “special song” from music examples</a:t>
            </a:r>
          </a:p>
          <a:p>
            <a:pPr marL="228600" lvl="1" indent="0"/>
            <a:r>
              <a:rPr lang="en-US" sz="2800" dirty="0" smtClean="0"/>
              <a:t>Primary Measures of Music </a:t>
            </a:r>
            <a:r>
              <a:rPr lang="en-US" sz="2800" dirty="0" err="1" smtClean="0"/>
              <a:t>Audiation</a:t>
            </a:r>
            <a:r>
              <a:rPr lang="en-US" sz="2800" dirty="0" smtClean="0"/>
              <a:t> (PMMA)</a:t>
            </a:r>
          </a:p>
          <a:p>
            <a:pPr marL="411480" lvl="2" indent="0"/>
            <a:r>
              <a:rPr lang="en-US" sz="2200" dirty="0" smtClean="0"/>
              <a:t>K-Grade 3, including those with special needs</a:t>
            </a:r>
          </a:p>
          <a:p>
            <a:pPr marL="411480" lvl="2" indent="0"/>
            <a:r>
              <a:rPr lang="en-US" sz="2200" dirty="0" smtClean="0"/>
              <a:t>Administered within groups or individually</a:t>
            </a:r>
          </a:p>
          <a:p>
            <a:pPr marL="411480" lvl="2" indent="0"/>
            <a:r>
              <a:rPr lang="en-US" sz="2200" dirty="0" smtClean="0"/>
              <a:t>Consists of Tonal and Rhythm subtests</a:t>
            </a:r>
          </a:p>
          <a:p>
            <a:pPr marL="228600" lvl="1" indent="0"/>
            <a:r>
              <a:rPr lang="en-US" sz="2800" dirty="0" smtClean="0"/>
              <a:t>Intermediate Measures of Music </a:t>
            </a:r>
            <a:r>
              <a:rPr lang="en-US" sz="2800" dirty="0" err="1" smtClean="0"/>
              <a:t>Audiation</a:t>
            </a:r>
            <a:r>
              <a:rPr lang="en-US" sz="2800" dirty="0" smtClean="0"/>
              <a:t> (IMMA)</a:t>
            </a:r>
          </a:p>
          <a:p>
            <a:pPr marL="411480" lvl="2" indent="0"/>
            <a:r>
              <a:rPr lang="en-US" sz="2200" dirty="0" smtClean="0"/>
              <a:t>More advanced version of PMMA, only difference is difficulty of questions</a:t>
            </a:r>
          </a:p>
          <a:p>
            <a:pPr marL="411480" lvl="2" indent="0"/>
            <a:r>
              <a:rPr lang="en-US" sz="2200" dirty="0" smtClean="0"/>
              <a:t>Ages 6-9 and 10-11 (stabilized)</a:t>
            </a:r>
          </a:p>
          <a:p>
            <a:pPr marL="228600" lvl="1" indent="0"/>
            <a:endParaRPr lang="en-US" sz="28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Music </a:t>
            </a:r>
            <a:r>
              <a:rPr lang="en-US" dirty="0" smtClean="0"/>
              <a:t>Aptitude </a:t>
            </a:r>
            <a:r>
              <a:rPr lang="en-US" dirty="0" smtClean="0"/>
              <a:t>Tests (Developmental)</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228600" lvl="1" indent="0"/>
            <a:r>
              <a:rPr lang="en-US" sz="2800" dirty="0" smtClean="0"/>
              <a:t>Musical Aptitude Profile (MAP)</a:t>
            </a:r>
          </a:p>
          <a:p>
            <a:pPr marL="411480" lvl="2" indent="0"/>
            <a:r>
              <a:rPr lang="en-US" sz="2200" dirty="0" smtClean="0"/>
              <a:t>Designed to measure 7 dimensions of stabilized music aptitude</a:t>
            </a:r>
          </a:p>
          <a:p>
            <a:pPr marL="411480" lvl="2" indent="0"/>
            <a:r>
              <a:rPr lang="en-US" sz="2200" dirty="0" smtClean="0"/>
              <a:t>Grades 4-12, administered individually or in groups</a:t>
            </a:r>
          </a:p>
          <a:p>
            <a:pPr marL="411480" lvl="2" indent="0"/>
            <a:r>
              <a:rPr lang="en-US" sz="2200" dirty="0" smtClean="0"/>
              <a:t>Since it is a measure of stabilized aptitude, needs to be given only once throughout school career</a:t>
            </a:r>
          </a:p>
          <a:p>
            <a:pPr marL="411480" lvl="2" indent="0"/>
            <a:r>
              <a:rPr lang="en-US" sz="2200" dirty="0" smtClean="0"/>
              <a:t>No formal music training required in order to receive a high score.</a:t>
            </a:r>
          </a:p>
          <a:p>
            <a:pPr marL="228600" lvl="1" indent="0"/>
            <a:r>
              <a:rPr lang="en-US" sz="2800" dirty="0" smtClean="0"/>
              <a:t>Advanced Measures of Music </a:t>
            </a:r>
            <a:r>
              <a:rPr lang="en-US" sz="2800" dirty="0" err="1" smtClean="0"/>
              <a:t>Audiation</a:t>
            </a:r>
            <a:r>
              <a:rPr lang="en-US" sz="2800" dirty="0" smtClean="0"/>
              <a:t> (AMMA)</a:t>
            </a:r>
          </a:p>
          <a:p>
            <a:pPr marL="411480" lvl="2" indent="0"/>
            <a:r>
              <a:rPr lang="en-US" sz="2200" dirty="0" smtClean="0"/>
              <a:t>High school students and college music &amp; non-music majors</a:t>
            </a:r>
          </a:p>
        </p:txBody>
      </p:sp>
      <p:sp>
        <p:nvSpPr>
          <p:cNvPr id="3" name="Title 2"/>
          <p:cNvSpPr>
            <a:spLocks noGrp="1"/>
          </p:cNvSpPr>
          <p:nvPr>
            <p:ph type="title"/>
          </p:nvPr>
        </p:nvSpPr>
        <p:spPr>
          <a:xfrm>
            <a:off x="457200" y="457200"/>
            <a:ext cx="8153400" cy="1066800"/>
          </a:xfrm>
        </p:spPr>
        <p:txBody>
          <a:bodyPr/>
          <a:lstStyle/>
          <a:p>
            <a:pPr marL="0" indent="0" algn="l"/>
            <a:r>
              <a:rPr lang="en-US" dirty="0" smtClean="0"/>
              <a:t>Music </a:t>
            </a:r>
            <a:r>
              <a:rPr lang="en-US" dirty="0" smtClean="0"/>
              <a:t>Aptitude </a:t>
            </a:r>
            <a:r>
              <a:rPr lang="en-US" dirty="0" smtClean="0"/>
              <a:t>Tests (Stabilized)</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343400" cy="4571999"/>
          </a:xfrm>
        </p:spPr>
        <p:txBody>
          <a:bodyPr anchor="t" anchorCtr="0">
            <a:normAutofit/>
          </a:bodyPr>
          <a:lstStyle/>
          <a:p>
            <a:r>
              <a:rPr lang="en-US" sz="2400" dirty="0" smtClean="0"/>
              <a:t>Michigan State University</a:t>
            </a:r>
          </a:p>
          <a:p>
            <a:pPr lvl="1"/>
            <a:r>
              <a:rPr lang="en-US" sz="2000" dirty="0" smtClean="0"/>
              <a:t>Double major: Music Therapy &amp; Music Education</a:t>
            </a:r>
          </a:p>
          <a:p>
            <a:pPr lvl="1"/>
            <a:r>
              <a:rPr lang="en-US" sz="2000" dirty="0" smtClean="0"/>
              <a:t>Dr. Cynthia Taggart</a:t>
            </a:r>
          </a:p>
          <a:p>
            <a:pPr lvl="1"/>
            <a:r>
              <a:rPr lang="en-US" sz="2000" dirty="0" smtClean="0"/>
              <a:t>Began teaching Early Childhood Music classes at CMS</a:t>
            </a:r>
            <a:endParaRPr lang="en-US" sz="2400" dirty="0"/>
          </a:p>
          <a:p>
            <a:endParaRPr lang="en-US" sz="2400" dirty="0" smtClean="0"/>
          </a:p>
          <a:p>
            <a:r>
              <a:rPr lang="en-US" sz="2400" dirty="0" smtClean="0"/>
              <a:t>Certification </a:t>
            </a:r>
            <a:r>
              <a:rPr lang="en-US" sz="2400" dirty="0" smtClean="0"/>
              <a:t>by Gordon Institute for Music Learning</a:t>
            </a:r>
          </a:p>
          <a:p>
            <a:pPr lvl="1"/>
            <a:r>
              <a:rPr lang="en-US" sz="2400" dirty="0" smtClean="0"/>
              <a:t>Early Childhood Level 1 (2008)</a:t>
            </a:r>
          </a:p>
          <a:p>
            <a:endParaRPr lang="en-US" sz="2400" dirty="0" smtClean="0"/>
          </a:p>
          <a:p>
            <a:endParaRPr lang="en-US" sz="2400" dirty="0"/>
          </a:p>
        </p:txBody>
      </p:sp>
      <p:sp>
        <p:nvSpPr>
          <p:cNvPr id="3" name="Title 2"/>
          <p:cNvSpPr>
            <a:spLocks noGrp="1"/>
          </p:cNvSpPr>
          <p:nvPr>
            <p:ph type="title"/>
          </p:nvPr>
        </p:nvSpPr>
        <p:spPr>
          <a:xfrm>
            <a:off x="457200" y="457200"/>
            <a:ext cx="8153400" cy="1066800"/>
          </a:xfrm>
        </p:spPr>
        <p:txBody>
          <a:bodyPr/>
          <a:lstStyle/>
          <a:p>
            <a:pPr algn="l"/>
            <a:r>
              <a:rPr lang="en-US" dirty="0" smtClean="0"/>
              <a:t>My Background with MLT</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86400" y="5302984"/>
            <a:ext cx="2402417" cy="869216"/>
          </a:xfrm>
          <a:prstGeom prst="rect">
            <a:avLst/>
          </a:prstGeom>
        </p:spPr>
      </p:pic>
      <p:pic>
        <p:nvPicPr>
          <p:cNvPr id="5" name="Picture 4" descr="MLT Workshop 002.jpg"/>
          <p:cNvPicPr>
            <a:picLocks noChangeAspect="1"/>
          </p:cNvPicPr>
          <p:nvPr/>
        </p:nvPicPr>
        <p:blipFill>
          <a:blip r:embed="rId3" cstate="print"/>
          <a:srcRect l="17392" t="11595" r="18840"/>
          <a:stretch>
            <a:fillRect/>
          </a:stretch>
        </p:blipFill>
        <p:spPr>
          <a:xfrm>
            <a:off x="4800600" y="1066800"/>
            <a:ext cx="3810000" cy="3961534"/>
          </a:xfrm>
          <a:prstGeom prst="rect">
            <a:avLst/>
          </a:prstGeom>
        </p:spPr>
      </p:pic>
    </p:spTree>
    <p:extLst>
      <p:ext uri="{BB962C8B-B14F-4D97-AF65-F5344CB8AC3E}">
        <p14:creationId xmlns="" xmlns:p14="http://schemas.microsoft.com/office/powerpoint/2010/main" val="303982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305800" cy="5029200"/>
          </a:xfrm>
        </p:spPr>
        <p:txBody>
          <a:bodyPr anchor="t" anchorCtr="0">
            <a:normAutofit fontScale="85000" lnSpcReduction="20000"/>
          </a:bodyPr>
          <a:lstStyle/>
          <a:p>
            <a:pPr marL="228600" lvl="1" indent="0"/>
            <a:r>
              <a:rPr lang="en-US" sz="2800" dirty="0" smtClean="0"/>
              <a:t>Harmonic Improvisation Readiness Record (HIRR)</a:t>
            </a:r>
          </a:p>
          <a:p>
            <a:pPr marL="411480" lvl="2" indent="0"/>
            <a:r>
              <a:rPr lang="en-US" sz="2400" dirty="0" smtClean="0"/>
              <a:t>Designed for all ages</a:t>
            </a:r>
          </a:p>
          <a:p>
            <a:pPr marL="411480" lvl="2" indent="0"/>
            <a:r>
              <a:rPr lang="en-US" sz="2400" dirty="0" smtClean="0"/>
              <a:t>Purpose is to help objectively determine whether students have harmonic readiness to learn improvisation &amp; adapt improvisation instruction</a:t>
            </a:r>
          </a:p>
          <a:p>
            <a:pPr marL="228600" lvl="1" indent="0"/>
            <a:r>
              <a:rPr lang="en-US" sz="2800" dirty="0" smtClean="0"/>
              <a:t>Rhythm Improvisation Readiness Record (RIRR)</a:t>
            </a:r>
          </a:p>
          <a:p>
            <a:pPr marL="411480" lvl="2" indent="0"/>
            <a:r>
              <a:rPr lang="en-US" sz="2400" dirty="0" smtClean="0"/>
              <a:t>Designed for all ages</a:t>
            </a:r>
          </a:p>
          <a:p>
            <a:pPr marL="411480" lvl="2" indent="0"/>
            <a:r>
              <a:rPr lang="en-US" sz="2400" dirty="0" smtClean="0"/>
              <a:t>Purpose is to help objectively determine whether students have </a:t>
            </a:r>
            <a:r>
              <a:rPr lang="en-US" sz="2400" dirty="0" smtClean="0"/>
              <a:t>ability to handle temporal relations</a:t>
            </a:r>
            <a:endParaRPr lang="en-US" sz="2400" dirty="0" smtClean="0"/>
          </a:p>
          <a:p>
            <a:pPr marL="228600" lvl="1" indent="0"/>
            <a:r>
              <a:rPr lang="en-US" sz="2800" dirty="0" smtClean="0"/>
              <a:t>Instrument Timbre Preference Test (ITPT)</a:t>
            </a:r>
          </a:p>
          <a:p>
            <a:pPr marL="411480" lvl="2" indent="0"/>
            <a:r>
              <a:rPr lang="en-US" sz="2400" dirty="0" smtClean="0"/>
              <a:t>Grades 3-12</a:t>
            </a:r>
          </a:p>
          <a:p>
            <a:pPr marL="411480" lvl="2" indent="0"/>
            <a:r>
              <a:rPr lang="en-US" sz="2400" dirty="0" smtClean="0"/>
              <a:t>Purpose is to help students choose an instrument for beginning instrumental instruction.</a:t>
            </a:r>
          </a:p>
          <a:p>
            <a:pPr marL="228600" lvl="1" indent="0"/>
            <a:r>
              <a:rPr lang="en-US" sz="2800" dirty="0" smtClean="0"/>
              <a:t>Iowa Tests of Music Literacy (ITML)</a:t>
            </a:r>
          </a:p>
          <a:p>
            <a:pPr marL="411480" lvl="2" indent="0"/>
            <a:r>
              <a:rPr lang="en-US" sz="2400" dirty="0" smtClean="0"/>
              <a:t>Multi-level test designed to measure dimensions of music achievement</a:t>
            </a:r>
          </a:p>
          <a:p>
            <a:pPr marL="411480" lvl="2" indent="0"/>
            <a:r>
              <a:rPr lang="en-US" sz="2400" dirty="0" smtClean="0"/>
              <a:t>Six subtests, classified into two divisions (Tonal Concepts &amp; Rhythm Concepts)</a:t>
            </a:r>
          </a:p>
          <a:p>
            <a:pPr marL="228600" lvl="1" indent="0"/>
            <a:endParaRPr lang="en-US" sz="28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Music </a:t>
            </a:r>
            <a:r>
              <a:rPr lang="en-US" dirty="0" smtClean="0"/>
              <a:t>Aptitude </a:t>
            </a:r>
            <a:r>
              <a:rPr lang="en-US" dirty="0" smtClean="0"/>
              <a:t>Tests</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800" dirty="0" smtClean="0"/>
              <a:t>Ability to comprehend/think music, “hear silently”</a:t>
            </a:r>
          </a:p>
          <a:p>
            <a:pPr marL="0" indent="0"/>
            <a:r>
              <a:rPr lang="en-US" sz="2800" dirty="0" smtClean="0"/>
              <a:t>Proof that </a:t>
            </a:r>
            <a:r>
              <a:rPr lang="en-US" sz="2800" dirty="0" err="1" smtClean="0"/>
              <a:t>audiation</a:t>
            </a:r>
            <a:r>
              <a:rPr lang="en-US" sz="2800" dirty="0" smtClean="0"/>
              <a:t> is </a:t>
            </a:r>
            <a:r>
              <a:rPr lang="en-US" sz="2800" dirty="0" err="1" smtClean="0"/>
              <a:t>occuring</a:t>
            </a:r>
            <a:r>
              <a:rPr lang="en-US" sz="2800" dirty="0" smtClean="0"/>
              <a:t>: demonstrate the ability to play/sing in another key.</a:t>
            </a:r>
          </a:p>
          <a:p>
            <a:pPr marL="228600" lvl="1" indent="0"/>
            <a:r>
              <a:rPr lang="en-US" sz="2000" dirty="0" smtClean="0"/>
              <a:t>Example of student and Goodby</a:t>
            </a:r>
            <a:r>
              <a:rPr lang="en-US" sz="2000" dirty="0" smtClean="0"/>
              <a:t>e Song.</a:t>
            </a:r>
          </a:p>
          <a:p>
            <a:pPr marL="228600" lvl="1" indent="0"/>
            <a:r>
              <a:rPr lang="en-US" sz="2000" dirty="0" err="1" smtClean="0"/>
              <a:t>Audiate</a:t>
            </a:r>
            <a:r>
              <a:rPr lang="en-US" sz="2000" dirty="0" smtClean="0"/>
              <a:t> </a:t>
            </a:r>
            <a:r>
              <a:rPr lang="en-US" sz="2000" dirty="0" smtClean="0"/>
              <a:t>resting tone </a:t>
            </a:r>
            <a:r>
              <a:rPr lang="en-US" sz="2000" dirty="0" smtClean="0">
                <a:latin typeface="Century Gothic"/>
              </a:rPr>
              <a:t>→ </a:t>
            </a:r>
            <a:r>
              <a:rPr lang="en-US" sz="2000" dirty="0" smtClean="0"/>
              <a:t>“Need” resolution of unfinished phrase</a:t>
            </a:r>
            <a:endParaRPr lang="en-US" sz="20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err="1" smtClean="0"/>
              <a:t>Audiation</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800" dirty="0" smtClean="0"/>
              <a:t>Provides readiness for understanding musical style</a:t>
            </a:r>
          </a:p>
          <a:p>
            <a:pPr marL="0" indent="0"/>
            <a:r>
              <a:rPr lang="en-US" sz="2800" dirty="0" smtClean="0"/>
              <a:t>Allows for expression in music </a:t>
            </a:r>
            <a:r>
              <a:rPr lang="en-US" sz="2800" dirty="0" smtClean="0"/>
              <a:t>performance</a:t>
            </a:r>
          </a:p>
          <a:p>
            <a:pPr marL="228600" lvl="1" indent="0"/>
            <a:r>
              <a:rPr lang="en-US" sz="2400" dirty="0" smtClean="0"/>
              <a:t>MT: Social-emotional, communication domains</a:t>
            </a:r>
            <a:endParaRPr lang="en-US" sz="2400" dirty="0" smtClean="0"/>
          </a:p>
          <a:p>
            <a:pPr marL="0" indent="0"/>
            <a:r>
              <a:rPr lang="en-US" sz="2800" dirty="0" smtClean="0"/>
              <a:t>Provides readiness for rhythm learning through development of beat competency and physical coordination</a:t>
            </a:r>
          </a:p>
          <a:p>
            <a:pPr marL="228600" lvl="1" indent="0"/>
            <a:r>
              <a:rPr lang="en-US" sz="2400" dirty="0" smtClean="0"/>
              <a:t>MT: Fine and gross motor development</a:t>
            </a:r>
          </a:p>
          <a:p>
            <a:pPr marL="0" indent="0"/>
            <a:r>
              <a:rPr lang="en-US" sz="2800" dirty="0" smtClean="0"/>
              <a:t>Develops rhythmic music aptitude</a:t>
            </a:r>
          </a:p>
          <a:p>
            <a:pPr marL="0" indent="0"/>
            <a:endParaRPr lang="en-US" sz="24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Importance of movement</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153400" cy="4876800"/>
          </a:xfrm>
        </p:spPr>
        <p:txBody>
          <a:bodyPr anchor="t" anchorCtr="0">
            <a:normAutofit/>
          </a:bodyPr>
          <a:lstStyle/>
          <a:p>
            <a:pPr marL="0" indent="0"/>
            <a:r>
              <a:rPr lang="en-US" sz="2800" dirty="0" smtClean="0"/>
              <a:t>Body awareness</a:t>
            </a:r>
          </a:p>
          <a:p>
            <a:pPr marL="0" indent="0"/>
            <a:r>
              <a:rPr lang="en-US" sz="2800" dirty="0" smtClean="0"/>
              <a:t>MLT uses movement element continuums developed by Rudolf </a:t>
            </a:r>
            <a:r>
              <a:rPr lang="en-US" sz="2800" dirty="0" err="1" smtClean="0"/>
              <a:t>Laban</a:t>
            </a:r>
            <a:r>
              <a:rPr lang="en-US" sz="2800" dirty="0" smtClean="0"/>
              <a:t> (dance theorist)</a:t>
            </a:r>
          </a:p>
          <a:p>
            <a:pPr marL="228600" lvl="1" indent="0"/>
            <a:r>
              <a:rPr lang="en-US" sz="2400" dirty="0" smtClean="0"/>
              <a:t>Flow: Free </a:t>
            </a:r>
            <a:r>
              <a:rPr lang="en-US" sz="2400" dirty="0" smtClean="0">
                <a:latin typeface="Century Gothic"/>
              </a:rPr>
              <a:t>↔</a:t>
            </a:r>
            <a:r>
              <a:rPr lang="en-US" sz="2400" dirty="0" smtClean="0"/>
              <a:t> Bound</a:t>
            </a:r>
          </a:p>
          <a:p>
            <a:pPr marL="228600" lvl="1" indent="0"/>
            <a:r>
              <a:rPr lang="en-US" sz="2400" dirty="0" smtClean="0"/>
              <a:t>Weight: Strong </a:t>
            </a:r>
            <a:r>
              <a:rPr lang="en-US" sz="2400" dirty="0" smtClean="0">
                <a:latin typeface="Century Gothic"/>
              </a:rPr>
              <a:t>↔</a:t>
            </a:r>
            <a:r>
              <a:rPr lang="en-US" sz="2400" dirty="0" smtClean="0"/>
              <a:t> Gentle</a:t>
            </a:r>
          </a:p>
          <a:p>
            <a:pPr marL="228600" lvl="1" indent="0"/>
            <a:r>
              <a:rPr lang="en-US" sz="2400" dirty="0" smtClean="0"/>
              <a:t>Space: Indirect </a:t>
            </a:r>
            <a:r>
              <a:rPr lang="en-US" sz="2400" dirty="0" smtClean="0">
                <a:latin typeface="Century Gothic"/>
              </a:rPr>
              <a:t>↔ </a:t>
            </a:r>
            <a:r>
              <a:rPr lang="en-US" sz="2400" dirty="0" smtClean="0"/>
              <a:t>Direct</a:t>
            </a:r>
          </a:p>
          <a:p>
            <a:pPr marL="228600" lvl="1" indent="0"/>
            <a:r>
              <a:rPr lang="en-US" sz="2400" dirty="0" smtClean="0"/>
              <a:t>Time: Fast </a:t>
            </a:r>
            <a:r>
              <a:rPr lang="en-US" sz="2400" dirty="0" smtClean="0">
                <a:latin typeface="Century Gothic"/>
              </a:rPr>
              <a:t>↔</a:t>
            </a:r>
            <a:r>
              <a:rPr lang="en-US" sz="2400" dirty="0" smtClean="0"/>
              <a:t> Slow</a:t>
            </a:r>
          </a:p>
          <a:p>
            <a:pPr marL="0" indent="0"/>
            <a:r>
              <a:rPr lang="en-US" sz="2800" dirty="0" err="1" smtClean="0"/>
              <a:t>Locomotor</a:t>
            </a:r>
            <a:r>
              <a:rPr lang="en-US" sz="2800" dirty="0" smtClean="0"/>
              <a:t> &amp; non-</a:t>
            </a:r>
            <a:r>
              <a:rPr lang="en-US" sz="2800" dirty="0" err="1" smtClean="0"/>
              <a:t>locomotor</a:t>
            </a:r>
            <a:r>
              <a:rPr lang="en-US" sz="2800" dirty="0" smtClean="0"/>
              <a:t> movement</a:t>
            </a:r>
          </a:p>
          <a:p>
            <a:pPr marL="0" indent="0"/>
            <a:r>
              <a:rPr lang="en-US" sz="2800" dirty="0" smtClean="0"/>
              <a:t>Simple circle dances</a:t>
            </a:r>
            <a:endParaRPr lang="en-US" sz="28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Movement</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153400" cy="4876800"/>
          </a:xfrm>
        </p:spPr>
        <p:txBody>
          <a:bodyPr anchor="t" anchorCtr="0">
            <a:normAutofit/>
          </a:bodyPr>
          <a:lstStyle/>
          <a:p>
            <a:pPr marL="0" indent="0"/>
            <a:r>
              <a:rPr lang="en-US" sz="2800" dirty="0" smtClean="0"/>
              <a:t>Secondary SCI student, nonverbal – singing interval</a:t>
            </a:r>
          </a:p>
          <a:p>
            <a:pPr marL="0" indent="0"/>
            <a:r>
              <a:rPr lang="en-US" sz="2800" dirty="0" smtClean="0">
                <a:hlinkClick r:id="rId3" action="ppaction://hlinkfile"/>
              </a:rPr>
              <a:t>Instrument Mounts video</a:t>
            </a:r>
            <a:endParaRPr lang="en-US" sz="2800" dirty="0" smtClean="0"/>
          </a:p>
          <a:p>
            <a:pPr marL="228600" lvl="1" indent="0">
              <a:buNone/>
            </a:pPr>
            <a:r>
              <a:rPr lang="en-US" sz="2400" dirty="0" smtClean="0"/>
              <a:t>“Dancing” [#7 Songs &amp; Chants; Dorian, Duple]</a:t>
            </a:r>
            <a:endParaRPr lang="en-US" sz="24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Examples from Practice</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077200" cy="5029200"/>
          </a:xfrm>
        </p:spPr>
        <p:txBody>
          <a:bodyPr anchor="t" anchorCtr="0">
            <a:normAutofit/>
          </a:bodyPr>
          <a:lstStyle/>
          <a:p>
            <a:pPr marL="0" indent="0"/>
            <a:r>
              <a:rPr lang="en-US" sz="2800" dirty="0" smtClean="0"/>
              <a:t>GIML website</a:t>
            </a:r>
            <a:r>
              <a:rPr lang="en-US" sz="2800" dirty="0" smtClean="0"/>
              <a:t>: </a:t>
            </a:r>
            <a:r>
              <a:rPr lang="en-US" sz="2800" dirty="0" smtClean="0">
                <a:hlinkClick r:id="rId3"/>
              </a:rPr>
              <a:t>http://giml.org</a:t>
            </a:r>
            <a:r>
              <a:rPr lang="en-US" sz="2800" dirty="0" smtClean="0">
                <a:hlinkClick r:id="rId3"/>
              </a:rPr>
              <a:t>/</a:t>
            </a:r>
            <a:endParaRPr lang="en-US" sz="2800" dirty="0" smtClean="0"/>
          </a:p>
          <a:p>
            <a:pPr marL="0" indent="0"/>
            <a:r>
              <a:rPr lang="en-US" sz="2800" dirty="0" smtClean="0"/>
              <a:t>GIA </a:t>
            </a:r>
            <a:r>
              <a:rPr lang="en-US" sz="2800" dirty="0" smtClean="0"/>
              <a:t>Publications: </a:t>
            </a:r>
            <a:r>
              <a:rPr lang="en-US" sz="2800" dirty="0" smtClean="0">
                <a:hlinkClick r:id="rId4"/>
              </a:rPr>
              <a:t>http://</a:t>
            </a:r>
            <a:r>
              <a:rPr lang="en-US" sz="2800" dirty="0" smtClean="0">
                <a:hlinkClick r:id="rId4"/>
              </a:rPr>
              <a:t>www.giamusic.com/bios/edwin-gordon</a:t>
            </a:r>
            <a:endParaRPr lang="en-US" sz="2800" dirty="0" smtClean="0"/>
          </a:p>
          <a:p>
            <a:pPr marL="228600" lvl="1" indent="0">
              <a:buNone/>
            </a:pPr>
            <a:r>
              <a:rPr lang="en-US" sz="2400" dirty="0" smtClean="0"/>
              <a:t>Titles include:</a:t>
            </a:r>
            <a:endParaRPr lang="en-US" sz="2400" dirty="0" smtClean="0"/>
          </a:p>
          <a:p>
            <a:pPr marL="411480" lvl="2" indent="0"/>
            <a:r>
              <a:rPr lang="en-US" sz="2000" i="1" dirty="0" smtClean="0"/>
              <a:t>Music Play</a:t>
            </a:r>
          </a:p>
          <a:p>
            <a:pPr marL="411480" lvl="2" indent="0"/>
            <a:r>
              <a:rPr lang="en-US" sz="2000" i="1" dirty="0" smtClean="0"/>
              <a:t>Songs and Chants Without Words</a:t>
            </a:r>
            <a:r>
              <a:rPr lang="en-US" sz="2000" dirty="0" smtClean="0"/>
              <a:t>; </a:t>
            </a:r>
            <a:r>
              <a:rPr lang="en-US" sz="2000" i="1" dirty="0" smtClean="0"/>
              <a:t>More Songs and Chants Without Words</a:t>
            </a:r>
          </a:p>
          <a:p>
            <a:pPr marL="411480" lvl="2" indent="0"/>
            <a:r>
              <a:rPr lang="en-US" sz="2000" i="1" dirty="0" smtClean="0"/>
              <a:t>Jump Right In </a:t>
            </a:r>
            <a:r>
              <a:rPr lang="en-US" sz="2000" dirty="0" smtClean="0"/>
              <a:t>Series</a:t>
            </a:r>
          </a:p>
          <a:p>
            <a:pPr marL="411480" lvl="2" indent="0"/>
            <a:r>
              <a:rPr lang="en-US" sz="2000" dirty="0" smtClean="0"/>
              <a:t>Aptitude tests</a:t>
            </a:r>
          </a:p>
          <a:p>
            <a:pPr marL="0" indent="0"/>
            <a:r>
              <a:rPr lang="en-US" sz="2800" dirty="0" smtClean="0"/>
              <a:t>Research articles</a:t>
            </a:r>
          </a:p>
          <a:p>
            <a:pPr marL="0" indent="0"/>
            <a:endParaRPr lang="en-US" sz="2800" dirty="0" smtClean="0"/>
          </a:p>
          <a:p>
            <a:pPr marL="0" indent="0"/>
            <a:endParaRPr lang="en-US" sz="28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Sources for additional information</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077200" cy="5029200"/>
          </a:xfrm>
        </p:spPr>
        <p:txBody>
          <a:bodyPr anchor="t" anchorCtr="0">
            <a:normAutofit fontScale="92500" lnSpcReduction="20000"/>
          </a:bodyPr>
          <a:lstStyle/>
          <a:p>
            <a:r>
              <a:rPr lang="en-US" sz="2800" dirty="0" smtClean="0"/>
              <a:t>Bolton, B. M., Taggart, C. C., Reynolds, A. M., </a:t>
            </a:r>
            <a:r>
              <a:rPr lang="en-US" sz="2800" dirty="0" err="1" smtClean="0"/>
              <a:t>Valerio</a:t>
            </a:r>
            <a:r>
              <a:rPr lang="en-US" sz="2800" dirty="0" smtClean="0"/>
              <a:t>, W. H., &amp; Gordon, E. E. (2001). </a:t>
            </a:r>
            <a:r>
              <a:rPr lang="en-US" sz="2800" i="1" dirty="0" smtClean="0"/>
              <a:t>Jump right in: The music curriculum</a:t>
            </a:r>
            <a:r>
              <a:rPr lang="en-US" sz="2800" dirty="0" smtClean="0"/>
              <a:t>. Chicago, IL: GIA Publications.</a:t>
            </a:r>
          </a:p>
          <a:p>
            <a:r>
              <a:rPr lang="en-US" sz="2800" dirty="0" smtClean="0"/>
              <a:t>Gordon </a:t>
            </a:r>
            <a:r>
              <a:rPr lang="en-US" sz="2800" dirty="0" smtClean="0"/>
              <a:t>Institute for Music Learning. Available at </a:t>
            </a:r>
            <a:r>
              <a:rPr lang="en-US" sz="2800" dirty="0" smtClean="0">
                <a:hlinkClick r:id="rId3"/>
              </a:rPr>
              <a:t>http://giml.org</a:t>
            </a:r>
            <a:r>
              <a:rPr lang="en-US" sz="2800" dirty="0" smtClean="0"/>
              <a:t>.</a:t>
            </a:r>
          </a:p>
          <a:p>
            <a:r>
              <a:rPr lang="en-US" sz="2800" dirty="0" smtClean="0"/>
              <a:t>Gordon</a:t>
            </a:r>
            <a:r>
              <a:rPr lang="en-US" sz="2800" dirty="0" smtClean="0"/>
              <a:t>, E. E. (2003). </a:t>
            </a:r>
            <a:r>
              <a:rPr lang="en-US" sz="2800" i="1" dirty="0" smtClean="0"/>
              <a:t>A music learning theory for newborn and young children</a:t>
            </a:r>
            <a:r>
              <a:rPr lang="en-US" sz="2800" dirty="0" smtClean="0"/>
              <a:t>.  Chicago, IL: GIA Publications.</a:t>
            </a:r>
          </a:p>
          <a:p>
            <a:r>
              <a:rPr lang="en-US" sz="2800" dirty="0" smtClean="0"/>
              <a:t>Gordon</a:t>
            </a:r>
            <a:r>
              <a:rPr lang="en-US" sz="2800" dirty="0" smtClean="0"/>
              <a:t>, E. E., Bolton, B. M., Hicks, W. K., &amp; Taggart, C. C. (1993). </a:t>
            </a:r>
            <a:r>
              <a:rPr lang="en-US" sz="2800" i="1" dirty="0" smtClean="0"/>
              <a:t>Experimental songs and chants</a:t>
            </a:r>
            <a:r>
              <a:rPr lang="en-US" sz="2800" dirty="0" smtClean="0"/>
              <a:t>.  Chicago, IL: GIA Publications.</a:t>
            </a:r>
          </a:p>
          <a:p>
            <a:r>
              <a:rPr lang="en-US" sz="2800" dirty="0" err="1" smtClean="0"/>
              <a:t>Valerio</a:t>
            </a:r>
            <a:r>
              <a:rPr lang="en-US" sz="2800" dirty="0" smtClean="0"/>
              <a:t>, W. H., Reynolds, A. M., Bolton, B. M., Taggart, C. C., &amp; Gordon, E. E. (1998). </a:t>
            </a:r>
            <a:r>
              <a:rPr lang="en-US" sz="2800" i="1" dirty="0" smtClean="0"/>
              <a:t>Music play: The early childhood music curriculum guide for parents, teachers, and caregivers</a:t>
            </a:r>
            <a:r>
              <a:rPr lang="en-US" sz="2800" dirty="0" smtClean="0"/>
              <a:t>. Chicago, IL: GIA Publications, Inc.</a:t>
            </a:r>
          </a:p>
          <a:p>
            <a:pPr marL="0" indent="0"/>
            <a:endParaRPr lang="en-US" sz="2800" dirty="0" smtClean="0"/>
          </a:p>
          <a:p>
            <a:pPr marL="0" indent="0"/>
            <a:endParaRPr lang="en-US" sz="2800" dirty="0" smtClean="0"/>
          </a:p>
        </p:txBody>
      </p:sp>
      <p:sp>
        <p:nvSpPr>
          <p:cNvPr id="3" name="Title 2"/>
          <p:cNvSpPr>
            <a:spLocks noGrp="1"/>
          </p:cNvSpPr>
          <p:nvPr>
            <p:ph type="title"/>
          </p:nvPr>
        </p:nvSpPr>
        <p:spPr>
          <a:xfrm>
            <a:off x="457200" y="457200"/>
            <a:ext cx="8153400" cy="1066800"/>
          </a:xfrm>
        </p:spPr>
        <p:txBody>
          <a:bodyPr/>
          <a:lstStyle/>
          <a:p>
            <a:pPr marL="0" indent="0" algn="l"/>
            <a:r>
              <a:rPr lang="en-US" dirty="0" smtClean="0"/>
              <a:t>Resources</a:t>
            </a:r>
            <a:endParaRPr lang="en-US" dirty="0" smtClean="0"/>
          </a:p>
        </p:txBody>
      </p:sp>
    </p:spTree>
    <p:extLst>
      <p:ext uri="{BB962C8B-B14F-4D97-AF65-F5344CB8AC3E}">
        <p14:creationId xmlns="" xmlns:p14="http://schemas.microsoft.com/office/powerpoint/2010/main" val="139544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153400" cy="5029200"/>
          </a:xfrm>
        </p:spPr>
        <p:txBody>
          <a:bodyPr anchor="t" anchorCtr="0">
            <a:normAutofit/>
          </a:bodyPr>
          <a:lstStyle/>
          <a:p>
            <a:pPr marL="0" indent="0">
              <a:buNone/>
            </a:pPr>
            <a:r>
              <a:rPr lang="en-US" sz="2400" dirty="0" smtClean="0"/>
              <a:t>“</a:t>
            </a:r>
            <a:r>
              <a:rPr lang="en-US" sz="2400" b="1" dirty="0" smtClean="0"/>
              <a:t>Music </a:t>
            </a:r>
            <a:r>
              <a:rPr lang="en-US" sz="2400" b="1" dirty="0"/>
              <a:t>Learning Theory </a:t>
            </a:r>
            <a:r>
              <a:rPr lang="en-US" sz="2400" dirty="0"/>
              <a:t>is an explanation of how we learn when we learn music. Based on an extensive body of research and practical field testing by Edwin E. Gordon and others, Music Learning Theory is a comprehensive method for teaching </a:t>
            </a:r>
            <a:r>
              <a:rPr lang="en-US" sz="2400" i="1" dirty="0" err="1"/>
              <a:t>audiation</a:t>
            </a:r>
            <a:r>
              <a:rPr lang="en-US" sz="2400" dirty="0"/>
              <a:t>, Gordon’s term for the ability to think music in the mind </a:t>
            </a:r>
            <a:r>
              <a:rPr lang="en-US" sz="2400" i="1" dirty="0"/>
              <a:t>with understanding</a:t>
            </a:r>
            <a:r>
              <a:rPr lang="en-US" sz="2400" dirty="0"/>
              <a:t>. Music Learning Theory principles guide music teachers of all stripes–early childhood, elementary general, instrumental, vocal, the private studio–in establishing sequential curricular goals in accord with their own teaching styles and beliefs. The primary objective is development of students’ tonal and rhythm </a:t>
            </a:r>
            <a:r>
              <a:rPr lang="en-US" sz="2400" dirty="0" err="1"/>
              <a:t>audiation</a:t>
            </a:r>
            <a:r>
              <a:rPr lang="en-US" sz="2400" dirty="0"/>
              <a:t>. Through </a:t>
            </a:r>
            <a:r>
              <a:rPr lang="en-US" sz="2400" dirty="0" err="1"/>
              <a:t>audiation</a:t>
            </a:r>
            <a:r>
              <a:rPr lang="en-US" sz="2400" dirty="0"/>
              <a:t> students are able to draw greater meaning from the music they listen to, perform, improvise, and compose</a:t>
            </a:r>
            <a:r>
              <a:rPr lang="en-US" sz="2400" dirty="0" smtClean="0"/>
              <a:t>.” (GIML website)</a:t>
            </a:r>
          </a:p>
          <a:p>
            <a:pPr marL="0" indent="0">
              <a:buNone/>
            </a:pPr>
            <a:endParaRPr lang="en-US" sz="2400" dirty="0"/>
          </a:p>
        </p:txBody>
      </p:sp>
      <p:sp>
        <p:nvSpPr>
          <p:cNvPr id="3" name="Title 2"/>
          <p:cNvSpPr>
            <a:spLocks noGrp="1"/>
          </p:cNvSpPr>
          <p:nvPr>
            <p:ph type="title"/>
          </p:nvPr>
        </p:nvSpPr>
        <p:spPr>
          <a:xfrm>
            <a:off x="457200" y="457200"/>
            <a:ext cx="8153400" cy="1066800"/>
          </a:xfrm>
        </p:spPr>
        <p:txBody>
          <a:bodyPr/>
          <a:lstStyle/>
          <a:p>
            <a:pPr algn="l"/>
            <a:r>
              <a:rPr lang="en-US" dirty="0" smtClean="0"/>
              <a:t>What is Music Learning Theory (MLT)?</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800" dirty="0" smtClean="0"/>
              <a:t>Collaboration &amp; consultation with music educators</a:t>
            </a:r>
          </a:p>
          <a:p>
            <a:pPr marL="0" indent="0"/>
            <a:r>
              <a:rPr lang="en-US" sz="2800" dirty="0" smtClean="0"/>
              <a:t>Chronological age vs. developmental age</a:t>
            </a:r>
          </a:p>
          <a:p>
            <a:pPr marL="0" indent="0"/>
            <a:r>
              <a:rPr lang="en-US" sz="2800" dirty="0" smtClean="0"/>
              <a:t>Research-based</a:t>
            </a:r>
          </a:p>
          <a:p>
            <a:pPr marL="0" indent="0"/>
            <a:r>
              <a:rPr lang="en-US" sz="2800" dirty="0" smtClean="0"/>
              <a:t>Secondary benefit </a:t>
            </a:r>
            <a:r>
              <a:rPr lang="en-US" sz="2800" dirty="0" smtClean="0">
                <a:latin typeface="Century Gothic"/>
              </a:rPr>
              <a:t>→ </a:t>
            </a:r>
            <a:r>
              <a:rPr lang="en-US" sz="2800" dirty="0" smtClean="0"/>
              <a:t>well-rounded, quality music experience</a:t>
            </a:r>
          </a:p>
        </p:txBody>
      </p:sp>
      <p:sp>
        <p:nvSpPr>
          <p:cNvPr id="3" name="Title 2"/>
          <p:cNvSpPr>
            <a:spLocks noGrp="1"/>
          </p:cNvSpPr>
          <p:nvPr>
            <p:ph type="title"/>
          </p:nvPr>
        </p:nvSpPr>
        <p:spPr>
          <a:xfrm>
            <a:off x="457200" y="457200"/>
            <a:ext cx="8153400" cy="1066800"/>
          </a:xfrm>
        </p:spPr>
        <p:txBody>
          <a:bodyPr/>
          <a:lstStyle/>
          <a:p>
            <a:pPr algn="l"/>
            <a:r>
              <a:rPr lang="en-US" dirty="0" smtClean="0"/>
              <a:t>Why Music </a:t>
            </a:r>
            <a:r>
              <a:rPr lang="en-US" i="1" dirty="0" smtClean="0"/>
              <a:t>Learning</a:t>
            </a:r>
            <a:r>
              <a:rPr lang="en-US" dirty="0" smtClean="0"/>
              <a:t> within Music Therapy?</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800" dirty="0" smtClean="0"/>
              <a:t>Children learn music like they learn language</a:t>
            </a:r>
          </a:p>
          <a:p>
            <a:pPr marL="0" indent="0"/>
            <a:r>
              <a:rPr lang="en-US" sz="2800" dirty="0" smtClean="0"/>
              <a:t>Exposure to a wide variety of tonalities and meters</a:t>
            </a:r>
          </a:p>
          <a:p>
            <a:pPr marL="0" indent="0"/>
            <a:r>
              <a:rPr lang="en-US" sz="2800" dirty="0" smtClean="0"/>
              <a:t>Music aptitude </a:t>
            </a:r>
            <a:r>
              <a:rPr lang="en-US" sz="2800" dirty="0" smtClean="0">
                <a:latin typeface="Century Gothic"/>
              </a:rPr>
              <a:t>≠ </a:t>
            </a:r>
            <a:r>
              <a:rPr lang="en-US" sz="2800" dirty="0" smtClean="0"/>
              <a:t>music achievement</a:t>
            </a:r>
          </a:p>
          <a:p>
            <a:pPr marL="0" indent="0"/>
            <a:r>
              <a:rPr lang="en-US" sz="2800" dirty="0" err="1" smtClean="0"/>
              <a:t>Audiation</a:t>
            </a:r>
            <a:endParaRPr lang="en-US" sz="2800" dirty="0" smtClean="0"/>
          </a:p>
          <a:p>
            <a:pPr marL="0" indent="0"/>
            <a:r>
              <a:rPr lang="en-US" sz="2800" dirty="0" smtClean="0"/>
              <a:t>Importance of movement for musical development</a:t>
            </a:r>
            <a:endParaRPr lang="en-US" sz="2800" dirty="0" smtClean="0"/>
          </a:p>
        </p:txBody>
      </p:sp>
      <p:sp>
        <p:nvSpPr>
          <p:cNvPr id="3" name="Title 2"/>
          <p:cNvSpPr>
            <a:spLocks noGrp="1"/>
          </p:cNvSpPr>
          <p:nvPr>
            <p:ph type="title"/>
          </p:nvPr>
        </p:nvSpPr>
        <p:spPr>
          <a:xfrm>
            <a:off x="457200" y="457200"/>
            <a:ext cx="8153400" cy="1066800"/>
          </a:xfrm>
        </p:spPr>
        <p:txBody>
          <a:bodyPr/>
          <a:lstStyle/>
          <a:p>
            <a:pPr algn="l"/>
            <a:r>
              <a:rPr lang="en-US" dirty="0" smtClean="0"/>
              <a:t>Important MLT Concepts</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lnSpcReduction="10000"/>
          </a:bodyPr>
          <a:lstStyle/>
          <a:p>
            <a:pPr marL="0" indent="0"/>
            <a:r>
              <a:rPr lang="en-US" sz="2800" dirty="0" smtClean="0"/>
              <a:t>Infants absorb what they hear</a:t>
            </a:r>
          </a:p>
          <a:p>
            <a:pPr marL="0" indent="0"/>
            <a:r>
              <a:rPr lang="en-US" sz="2800" dirty="0" smtClean="0"/>
              <a:t>Vocalize sounds in imitation (babble)</a:t>
            </a:r>
          </a:p>
          <a:p>
            <a:pPr marL="0" indent="0"/>
            <a:r>
              <a:rPr lang="en-US" sz="2800" dirty="0" smtClean="0"/>
              <a:t>Develop ability to articulate sounds of native </a:t>
            </a:r>
            <a:r>
              <a:rPr lang="en-US" sz="2800" dirty="0" err="1" smtClean="0"/>
              <a:t>languge</a:t>
            </a:r>
            <a:endParaRPr lang="en-US" sz="2800" dirty="0" smtClean="0"/>
          </a:p>
          <a:p>
            <a:pPr marL="0" indent="0"/>
            <a:r>
              <a:rPr lang="en-US" sz="2800" dirty="0" smtClean="0"/>
              <a:t>Adults model/provide informal guidance for forming words</a:t>
            </a:r>
          </a:p>
          <a:p>
            <a:pPr marL="0" indent="0"/>
            <a:r>
              <a:rPr lang="en-US" sz="2800" dirty="0" smtClean="0"/>
              <a:t>Successful imitation of words</a:t>
            </a:r>
          </a:p>
          <a:p>
            <a:pPr marL="0" indent="0"/>
            <a:r>
              <a:rPr lang="en-US" sz="2800" dirty="0" smtClean="0"/>
              <a:t>Children improvise their own phrases &amp; sentences</a:t>
            </a:r>
          </a:p>
          <a:p>
            <a:pPr marL="0" indent="0"/>
            <a:r>
              <a:rPr lang="en-US" sz="2800" dirty="0" smtClean="0"/>
              <a:t>Learn to read &amp; write words and sentences that they have heard and spoken</a:t>
            </a:r>
          </a:p>
          <a:p>
            <a:pPr marL="0" indent="0"/>
            <a:r>
              <a:rPr lang="en-US" sz="2800" dirty="0" smtClean="0"/>
              <a:t>Formal training in grammatical structure</a:t>
            </a:r>
          </a:p>
        </p:txBody>
      </p:sp>
      <p:sp>
        <p:nvSpPr>
          <p:cNvPr id="3" name="Title 2"/>
          <p:cNvSpPr>
            <a:spLocks noGrp="1"/>
          </p:cNvSpPr>
          <p:nvPr>
            <p:ph type="title"/>
          </p:nvPr>
        </p:nvSpPr>
        <p:spPr>
          <a:xfrm>
            <a:off x="457200" y="381000"/>
            <a:ext cx="8153400" cy="1066800"/>
          </a:xfrm>
        </p:spPr>
        <p:txBody>
          <a:bodyPr/>
          <a:lstStyle/>
          <a:p>
            <a:pPr algn="l"/>
            <a:r>
              <a:rPr lang="en-US" i="1" dirty="0" smtClean="0"/>
              <a:t>Children learn music like they learn language:</a:t>
            </a:r>
            <a:r>
              <a:rPr lang="en-US" dirty="0" smtClean="0"/>
              <a:t/>
            </a:r>
            <a:br>
              <a:rPr lang="en-US" dirty="0" smtClean="0"/>
            </a:br>
            <a:r>
              <a:rPr lang="en-US" dirty="0" smtClean="0"/>
              <a:t>Language learning</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0" indent="0"/>
            <a:r>
              <a:rPr lang="en-US" sz="2800" dirty="0" smtClean="0"/>
              <a:t>Sequential development of four language vocabularies:</a:t>
            </a:r>
          </a:p>
          <a:p>
            <a:pPr marL="228600" lvl="1" indent="0"/>
            <a:r>
              <a:rPr lang="en-US" sz="2400" dirty="0" smtClean="0"/>
              <a:t>Listening</a:t>
            </a:r>
          </a:p>
          <a:p>
            <a:pPr marL="228600" lvl="1" indent="0"/>
            <a:r>
              <a:rPr lang="en-US" sz="2400" dirty="0" smtClean="0"/>
              <a:t>Speaking</a:t>
            </a:r>
          </a:p>
          <a:p>
            <a:pPr marL="228600" lvl="1" indent="0"/>
            <a:r>
              <a:rPr lang="en-US" sz="2400" dirty="0" smtClean="0"/>
              <a:t>Reading</a:t>
            </a:r>
          </a:p>
          <a:p>
            <a:pPr marL="228600" lvl="1" indent="0"/>
            <a:r>
              <a:rPr lang="en-US" sz="2400" dirty="0" smtClean="0"/>
              <a:t>Writing</a:t>
            </a:r>
          </a:p>
          <a:p>
            <a:pPr marL="0" indent="0"/>
            <a:r>
              <a:rPr lang="en-US" sz="2800" dirty="0" smtClean="0"/>
              <a:t>Language learning begins prenatally and continues into school years</a:t>
            </a:r>
          </a:p>
        </p:txBody>
      </p:sp>
      <p:sp>
        <p:nvSpPr>
          <p:cNvPr id="3" name="Title 2"/>
          <p:cNvSpPr>
            <a:spLocks noGrp="1"/>
          </p:cNvSpPr>
          <p:nvPr>
            <p:ph type="title"/>
          </p:nvPr>
        </p:nvSpPr>
        <p:spPr>
          <a:xfrm>
            <a:off x="457200" y="457200"/>
            <a:ext cx="8153400" cy="1066800"/>
          </a:xfrm>
        </p:spPr>
        <p:txBody>
          <a:bodyPr/>
          <a:lstStyle/>
          <a:p>
            <a:pPr algn="l"/>
            <a:r>
              <a:rPr lang="en-US" dirty="0" smtClean="0"/>
              <a:t>Language learning</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lnSpcReduction="10000"/>
          </a:bodyPr>
          <a:lstStyle/>
          <a:p>
            <a:pPr marL="0" indent="0"/>
            <a:r>
              <a:rPr lang="en-US" sz="2800" dirty="0" smtClean="0"/>
              <a:t>Acculturation</a:t>
            </a:r>
          </a:p>
          <a:p>
            <a:pPr marL="228600" lvl="1" indent="0"/>
            <a:r>
              <a:rPr lang="en-US" sz="2400" dirty="0" smtClean="0"/>
              <a:t>Birth to age 2-4</a:t>
            </a:r>
          </a:p>
          <a:p>
            <a:pPr marL="228600" lvl="1" indent="0"/>
            <a:r>
              <a:rPr lang="en-US" sz="2400" dirty="0" smtClean="0"/>
              <a:t>Participates with little consciousness of the environment</a:t>
            </a:r>
          </a:p>
          <a:p>
            <a:pPr marL="0" indent="0"/>
            <a:r>
              <a:rPr lang="en-US" sz="2800" dirty="0" smtClean="0"/>
              <a:t>Imitation</a:t>
            </a:r>
          </a:p>
          <a:p>
            <a:pPr marL="228600" lvl="1" indent="0"/>
            <a:r>
              <a:rPr lang="en-US" sz="2400" dirty="0" smtClean="0"/>
              <a:t>Ages 2-4 to 3-5</a:t>
            </a:r>
          </a:p>
          <a:p>
            <a:pPr marL="228600" lvl="1" indent="0"/>
            <a:r>
              <a:rPr lang="en-US" sz="2400" dirty="0" smtClean="0"/>
              <a:t>Participates with conscious thought focused primarily on the environment</a:t>
            </a:r>
          </a:p>
          <a:p>
            <a:pPr marL="0" indent="0"/>
            <a:r>
              <a:rPr lang="en-US" sz="2800" dirty="0" smtClean="0"/>
              <a:t>Assimilation</a:t>
            </a:r>
          </a:p>
          <a:p>
            <a:pPr marL="228600" lvl="1" indent="0"/>
            <a:r>
              <a:rPr lang="en-US" sz="2400" dirty="0" smtClean="0"/>
              <a:t>Ages 3-5 to 4-6</a:t>
            </a:r>
          </a:p>
          <a:p>
            <a:pPr marL="228600" lvl="1" indent="0"/>
            <a:r>
              <a:rPr lang="en-US" sz="2400" dirty="0" smtClean="0"/>
              <a:t>Participates with conscious thought focused primarily on the self</a:t>
            </a:r>
          </a:p>
          <a:p>
            <a:pPr marL="0" indent="0"/>
            <a:endParaRPr lang="en-US" sz="2800" dirty="0" smtClean="0"/>
          </a:p>
        </p:txBody>
      </p:sp>
      <p:sp>
        <p:nvSpPr>
          <p:cNvPr id="3" name="Title 2"/>
          <p:cNvSpPr>
            <a:spLocks noGrp="1"/>
          </p:cNvSpPr>
          <p:nvPr>
            <p:ph type="title"/>
          </p:nvPr>
        </p:nvSpPr>
        <p:spPr>
          <a:xfrm>
            <a:off x="457200" y="457200"/>
            <a:ext cx="8153400" cy="1066800"/>
          </a:xfrm>
        </p:spPr>
        <p:txBody>
          <a:bodyPr/>
          <a:lstStyle/>
          <a:p>
            <a:pPr algn="l"/>
            <a:r>
              <a:rPr lang="en-US" dirty="0" smtClean="0"/>
              <a:t>Types of Preparatory </a:t>
            </a:r>
            <a:r>
              <a:rPr lang="en-US" dirty="0" err="1" smtClean="0"/>
              <a:t>Audiation</a:t>
            </a:r>
            <a:endParaRPr lang="en-US" dirty="0"/>
          </a:p>
        </p:txBody>
      </p:sp>
    </p:spTree>
    <p:extLst>
      <p:ext uri="{BB962C8B-B14F-4D97-AF65-F5344CB8AC3E}">
        <p14:creationId xmlns="" xmlns:p14="http://schemas.microsoft.com/office/powerpoint/2010/main" val="139544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6800"/>
          </a:xfrm>
        </p:spPr>
        <p:txBody>
          <a:bodyPr anchor="t" anchorCtr="0">
            <a:normAutofit/>
          </a:bodyPr>
          <a:lstStyle/>
          <a:p>
            <a:pPr marL="514350" indent="-514350">
              <a:buFont typeface="+mj-lt"/>
              <a:buAutoNum type="arabicPeriod"/>
            </a:pPr>
            <a:r>
              <a:rPr lang="en-US" sz="2800" dirty="0" smtClean="0"/>
              <a:t>Absorption</a:t>
            </a:r>
          </a:p>
          <a:p>
            <a:pPr marL="742950" lvl="1" indent="-514350">
              <a:buNone/>
            </a:pPr>
            <a:r>
              <a:rPr lang="en-US" sz="2400" dirty="0" smtClean="0"/>
              <a:t>	Hears and aurally collects the sounds of music in the environment</a:t>
            </a:r>
          </a:p>
          <a:p>
            <a:pPr marL="514350" indent="-514350">
              <a:buFont typeface="+mj-lt"/>
              <a:buAutoNum type="arabicPeriod"/>
            </a:pPr>
            <a:r>
              <a:rPr lang="en-US" sz="2800" dirty="0" smtClean="0"/>
              <a:t>Random response</a:t>
            </a:r>
          </a:p>
          <a:p>
            <a:pPr marL="742950" lvl="1" indent="-514350">
              <a:buNone/>
            </a:pPr>
            <a:r>
              <a:rPr lang="en-US" sz="2400" dirty="0" smtClean="0"/>
              <a:t>	Moves and babbles in response to, but without relation to, the sounds of music in the environment</a:t>
            </a:r>
          </a:p>
          <a:p>
            <a:pPr marL="514350" indent="-514350">
              <a:buFont typeface="+mj-lt"/>
              <a:buAutoNum type="arabicPeriod"/>
            </a:pPr>
            <a:r>
              <a:rPr lang="en-US" sz="2800" dirty="0" smtClean="0"/>
              <a:t>Purposeful response</a:t>
            </a:r>
          </a:p>
          <a:p>
            <a:pPr marL="742950" lvl="1" indent="-514350">
              <a:buNone/>
            </a:pPr>
            <a:r>
              <a:rPr lang="en-US" sz="2400" dirty="0" smtClean="0"/>
              <a:t>	Tries to relate movement and babble to the sounds of music in the environment </a:t>
            </a:r>
          </a:p>
        </p:txBody>
      </p:sp>
      <p:sp>
        <p:nvSpPr>
          <p:cNvPr id="3" name="Title 2"/>
          <p:cNvSpPr>
            <a:spLocks noGrp="1"/>
          </p:cNvSpPr>
          <p:nvPr>
            <p:ph type="title"/>
          </p:nvPr>
        </p:nvSpPr>
        <p:spPr>
          <a:xfrm>
            <a:off x="457200" y="457200"/>
            <a:ext cx="8153400" cy="1066800"/>
          </a:xfrm>
        </p:spPr>
        <p:txBody>
          <a:bodyPr/>
          <a:lstStyle/>
          <a:p>
            <a:pPr algn="l"/>
            <a:r>
              <a:rPr lang="en-US" dirty="0" smtClean="0"/>
              <a:t>Stages of Preparatory </a:t>
            </a:r>
            <a:r>
              <a:rPr lang="en-US" dirty="0" err="1" smtClean="0"/>
              <a:t>Audiation</a:t>
            </a:r>
            <a:r>
              <a:rPr lang="en-US" dirty="0" smtClean="0"/>
              <a:t>: Acculturation</a:t>
            </a:r>
            <a:endParaRPr lang="en-US" dirty="0"/>
          </a:p>
        </p:txBody>
      </p:sp>
    </p:spTree>
    <p:extLst>
      <p:ext uri="{BB962C8B-B14F-4D97-AF65-F5344CB8AC3E}">
        <p14:creationId xmlns="" xmlns:p14="http://schemas.microsoft.com/office/powerpoint/2010/main" val="1395440693"/>
      </p:ext>
    </p:extLst>
  </p:cSld>
  <p:clrMapOvr>
    <a:masterClrMapping/>
  </p:clrMapOvr>
</p:sld>
</file>

<file path=ppt/theme/theme1.xml><?xml version="1.0" encoding="utf-8"?>
<a:theme xmlns:a="http://schemas.openxmlformats.org/drawingml/2006/main" name="Composi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Trebuchet MS"/>
        <a:ea typeface=""/>
        <a:cs typeface=""/>
      </a:majorFont>
      <a:minorFont>
        <a:latin typeface="Tw Cen MT"/>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2755</TotalTime>
  <Words>1530</Words>
  <Application>Microsoft Office PowerPoint</Application>
  <PresentationFormat>On-screen Show (4:3)</PresentationFormat>
  <Paragraphs>234</Paragraphs>
  <Slides>26</Slides>
  <Notes>25</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Composite</vt:lpstr>
      <vt:lpstr>The ABCs of MLT: A Music Therapist’s Introduction to  Music Learning Theory</vt:lpstr>
      <vt:lpstr>My Background with MLT</vt:lpstr>
      <vt:lpstr>What is Music Learning Theory (MLT)?</vt:lpstr>
      <vt:lpstr>Why Music Learning within Music Therapy?</vt:lpstr>
      <vt:lpstr>Important MLT Concepts</vt:lpstr>
      <vt:lpstr>Children learn music like they learn language: Language learning</vt:lpstr>
      <vt:lpstr>Language learning</vt:lpstr>
      <vt:lpstr>Types of Preparatory Audiation</vt:lpstr>
      <vt:lpstr>Stages of Preparatory Audiation: Acculturation</vt:lpstr>
      <vt:lpstr>Stages of Preparatory Audiation: Imitation</vt:lpstr>
      <vt:lpstr>Stages of Preparatory Audiation: Assimilation</vt:lpstr>
      <vt:lpstr>Skill Learning Sequence: Discrimination Learning</vt:lpstr>
      <vt:lpstr>Skill Learning Sequence: Inference Learning</vt:lpstr>
      <vt:lpstr>Exposure to a wide variety of tonalities and meters</vt:lpstr>
      <vt:lpstr>Tonalities</vt:lpstr>
      <vt:lpstr>Meter</vt:lpstr>
      <vt:lpstr>Music aptitude ≠ music achievement</vt:lpstr>
      <vt:lpstr>Music Aptitude Tests (Developmental)</vt:lpstr>
      <vt:lpstr>Music Aptitude Tests (Stabilized)</vt:lpstr>
      <vt:lpstr>Music Aptitude Tests</vt:lpstr>
      <vt:lpstr>Audiation</vt:lpstr>
      <vt:lpstr>Importance of movement</vt:lpstr>
      <vt:lpstr>Movement</vt:lpstr>
      <vt:lpstr>Examples from Practice</vt:lpstr>
      <vt:lpstr>Sources for additional information</vt:lpstr>
      <vt:lpstr>Resources</vt:lpstr>
    </vt:vector>
  </TitlesOfParts>
  <Company>IISD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Kellee Coviak</dc:creator>
  <cp:lastModifiedBy>Kellee</cp:lastModifiedBy>
  <cp:revision>46</cp:revision>
  <dcterms:created xsi:type="dcterms:W3CDTF">2014-10-22T12:50:47Z</dcterms:created>
  <dcterms:modified xsi:type="dcterms:W3CDTF">2014-11-02T12:58:09Z</dcterms:modified>
</cp:coreProperties>
</file>